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3" r:id="rId2"/>
    <p:sldId id="433" r:id="rId3"/>
    <p:sldId id="440" r:id="rId4"/>
    <p:sldId id="422" r:id="rId5"/>
    <p:sldId id="469" r:id="rId6"/>
    <p:sldId id="441" r:id="rId7"/>
    <p:sldId id="442" r:id="rId8"/>
    <p:sldId id="478" r:id="rId9"/>
    <p:sldId id="473" r:id="rId10"/>
    <p:sldId id="475" r:id="rId11"/>
    <p:sldId id="348" r:id="rId12"/>
    <p:sldId id="350" r:id="rId13"/>
    <p:sldId id="464" r:id="rId14"/>
    <p:sldId id="436" r:id="rId15"/>
  </p:sldIdLst>
  <p:sldSz cx="12192000" cy="6858000"/>
  <p:notesSz cx="9926638" cy="67976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BDBDB"/>
    <a:srgbClr val="0000FF"/>
    <a:srgbClr val="2A6BA6"/>
    <a:srgbClr val="FFFFFF"/>
    <a:srgbClr val="FF0000"/>
    <a:srgbClr val="FF7C80"/>
    <a:srgbClr val="336699"/>
    <a:srgbClr val="00FF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0308" autoAdjust="0"/>
  </p:normalViewPr>
  <p:slideViewPr>
    <p:cSldViewPr snapToGrid="0">
      <p:cViewPr varScale="1">
        <p:scale>
          <a:sx n="73" d="100"/>
          <a:sy n="73" d="100"/>
        </p:scale>
        <p:origin x="1253" y="43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434DB-FC03-4EFA-B8C8-4099E2DAA66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7B8DAA5-646C-4834-9826-2CF023145E91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</a:t>
          </a:r>
        </a:p>
      </dgm:t>
    </dgm:pt>
    <dgm:pt modelId="{5F17DFCC-7F4E-4994-B508-30477B03F8CF}" type="parTrans" cxnId="{128A1717-2DDE-4615-9504-7934F9E6BB0E}">
      <dgm:prSet/>
      <dgm:spPr/>
      <dgm:t>
        <a:bodyPr/>
        <a:lstStyle/>
        <a:p>
          <a:endParaRPr lang="zh-TW" altLang="en-US"/>
        </a:p>
      </dgm:t>
    </dgm:pt>
    <dgm:pt modelId="{1D7DC69D-0C85-45E8-AEAB-8D371D2585A0}" type="sibTrans" cxnId="{128A1717-2DDE-4615-9504-7934F9E6BB0E}">
      <dgm:prSet/>
      <dgm:spPr/>
      <dgm:t>
        <a:bodyPr/>
        <a:lstStyle/>
        <a:p>
          <a:endParaRPr lang="zh-TW" altLang="en-US"/>
        </a:p>
      </dgm:t>
    </dgm:pt>
    <dgm:pt modelId="{5A6DCD12-08B0-4055-B626-3527C42B22C7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老師</a:t>
          </a:r>
        </a:p>
      </dgm:t>
    </dgm:pt>
    <dgm:pt modelId="{70C49C20-A1C7-4E38-8D54-7B762D87D20F}" type="parTrans" cxnId="{65D20BD2-CF67-4A75-9E4B-5CAD3B381CB2}">
      <dgm:prSet/>
      <dgm:spPr/>
      <dgm:t>
        <a:bodyPr/>
        <a:lstStyle/>
        <a:p>
          <a:endParaRPr lang="zh-TW" altLang="en-US"/>
        </a:p>
      </dgm:t>
    </dgm:pt>
    <dgm:pt modelId="{F24C5403-FC19-4AFE-B1C6-366B03E78220}" type="sibTrans" cxnId="{65D20BD2-CF67-4A75-9E4B-5CAD3B381CB2}">
      <dgm:prSet/>
      <dgm:spPr/>
      <dgm:t>
        <a:bodyPr/>
        <a:lstStyle/>
        <a:p>
          <a:endParaRPr lang="zh-TW" altLang="en-US"/>
        </a:p>
      </dgm:t>
    </dgm:pt>
    <dgm:pt modelId="{9CF096EC-3D92-4EED-9131-791A4165A13D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E99CFD84-0F3D-46DC-A837-0858AD38C098}" type="parTrans" cxnId="{6FC91C4C-63B5-4AC3-ABC9-9D8B6532B11B}">
      <dgm:prSet/>
      <dgm:spPr/>
      <dgm:t>
        <a:bodyPr/>
        <a:lstStyle/>
        <a:p>
          <a:endParaRPr lang="zh-TW" altLang="en-US"/>
        </a:p>
      </dgm:t>
    </dgm:pt>
    <dgm:pt modelId="{CE6DFBE2-1C91-4EBE-BD69-E8E8FB58FABD}" type="sibTrans" cxnId="{6FC91C4C-63B5-4AC3-ABC9-9D8B6532B11B}">
      <dgm:prSet/>
      <dgm:spPr/>
      <dgm:t>
        <a:bodyPr/>
        <a:lstStyle/>
        <a:p>
          <a:endParaRPr lang="zh-TW" altLang="en-US"/>
        </a:p>
      </dgm:t>
    </dgm:pt>
    <dgm:pt modelId="{62A4935A-530F-4C1C-A34C-E196D190DB17}">
      <dgm:prSet phldrT="[文字]"/>
      <dgm:spPr/>
      <dgm:t>
        <a:bodyPr/>
        <a:lstStyle/>
        <a:p>
          <a:r>
            <a:rPr lang="zh-TW" altLang="en-US" dirty="0"/>
            <a:t>方便查詢是否通過各學群校系的篩選標準</a:t>
          </a:r>
        </a:p>
      </dgm:t>
    </dgm:pt>
    <dgm:pt modelId="{46C5F7DC-221B-453D-9FCF-0209FB2F5026}" type="parTrans" cxnId="{E16498D3-784B-494A-BE41-D3961C49D503}">
      <dgm:prSet/>
      <dgm:spPr/>
      <dgm:t>
        <a:bodyPr/>
        <a:lstStyle/>
        <a:p>
          <a:endParaRPr lang="zh-TW" altLang="en-US"/>
        </a:p>
      </dgm:t>
    </dgm:pt>
    <dgm:pt modelId="{54B601D3-B6FC-4733-AE41-890289D2C3EA}" type="sibTrans" cxnId="{E16498D3-784B-494A-BE41-D3961C49D503}">
      <dgm:prSet/>
      <dgm:spPr/>
      <dgm:t>
        <a:bodyPr/>
        <a:lstStyle/>
        <a:p>
          <a:endParaRPr lang="zh-TW" altLang="en-US"/>
        </a:p>
      </dgm:t>
    </dgm:pt>
    <dgm:pt modelId="{8C252B70-8D3B-463A-9E3A-668B51F1918A}">
      <dgm:prSet phldrT="[文字]"/>
      <dgm:spPr/>
      <dgm:t>
        <a:bodyPr/>
        <a:lstStyle/>
        <a:p>
          <a:r>
            <a:rPr lang="zh-TW" altLang="en-US" dirty="0"/>
            <a:t>方便查詢近</a:t>
          </a:r>
          <a:r>
            <a:rPr lang="en-US" altLang="zh-TW" dirty="0"/>
            <a:t>5</a:t>
          </a:r>
          <a:r>
            <a:rPr lang="zh-TW" altLang="en-US" dirty="0"/>
            <a:t>年各校系繁星推薦的錄取標準</a:t>
          </a:r>
          <a:r>
            <a:rPr lang="en-US" altLang="zh-TW" dirty="0"/>
            <a:t>(</a:t>
          </a:r>
          <a:r>
            <a:rPr lang="zh-TW" altLang="en-US" dirty="0"/>
            <a:t>參考</a:t>
          </a:r>
          <a:r>
            <a:rPr lang="en-US" altLang="zh-TW" dirty="0"/>
            <a:t>)</a:t>
          </a:r>
          <a:endParaRPr lang="zh-TW" altLang="en-US" dirty="0"/>
        </a:p>
      </dgm:t>
    </dgm:pt>
    <dgm:pt modelId="{26CC387A-2791-493C-B407-D03A5F3515E1}" type="parTrans" cxnId="{0630676D-14FA-469C-9A4F-ADEB12B3ED9E}">
      <dgm:prSet/>
      <dgm:spPr/>
      <dgm:t>
        <a:bodyPr/>
        <a:lstStyle/>
        <a:p>
          <a:endParaRPr lang="zh-TW" altLang="en-US"/>
        </a:p>
      </dgm:t>
    </dgm:pt>
    <dgm:pt modelId="{87BF4418-E63B-4606-8233-96983D6765DF}" type="sibTrans" cxnId="{0630676D-14FA-469C-9A4F-ADEB12B3ED9E}">
      <dgm:prSet/>
      <dgm:spPr/>
      <dgm:t>
        <a:bodyPr/>
        <a:lstStyle/>
        <a:p>
          <a:endParaRPr lang="zh-TW" altLang="en-US"/>
        </a:p>
      </dgm:t>
    </dgm:pt>
    <dgm:pt modelId="{B88EF4C5-F0A5-4B30-98AB-A44F4D8A084F}">
      <dgm:prSet phldrT="[文字]"/>
      <dgm:spPr/>
      <dgm:t>
        <a:bodyPr/>
        <a:lstStyle/>
        <a:p>
          <a:r>
            <a:rPr lang="zh-TW" altLang="en-US" dirty="0"/>
            <a:t>方便學生進行入選學群之校系志願選填</a:t>
          </a:r>
          <a:r>
            <a:rPr lang="en-US" altLang="zh-TW" dirty="0"/>
            <a:t>(</a:t>
          </a:r>
          <a:r>
            <a:rPr lang="zh-TW" altLang="en-US" dirty="0"/>
            <a:t>線上</a:t>
          </a:r>
          <a:r>
            <a:rPr lang="en-US" altLang="zh-TW" dirty="0"/>
            <a:t>)</a:t>
          </a:r>
          <a:endParaRPr lang="zh-TW" altLang="en-US" dirty="0"/>
        </a:p>
      </dgm:t>
    </dgm:pt>
    <dgm:pt modelId="{2D0EA646-BED0-4F07-9F9B-185AC28FE32E}" type="parTrans" cxnId="{5E87D019-DF56-4B52-8039-8C6679A9A359}">
      <dgm:prSet/>
      <dgm:spPr/>
      <dgm:t>
        <a:bodyPr/>
        <a:lstStyle/>
        <a:p>
          <a:endParaRPr lang="zh-TW" altLang="en-US"/>
        </a:p>
      </dgm:t>
    </dgm:pt>
    <dgm:pt modelId="{2AF5EFE7-3710-4D7F-91CA-C05DA757B33B}" type="sibTrans" cxnId="{5E87D019-DF56-4B52-8039-8C6679A9A359}">
      <dgm:prSet/>
      <dgm:spPr/>
      <dgm:t>
        <a:bodyPr/>
        <a:lstStyle/>
        <a:p>
          <a:endParaRPr lang="zh-TW" altLang="en-US"/>
        </a:p>
      </dgm:t>
    </dgm:pt>
    <dgm:pt modelId="{98DD2000-2531-4BF5-8922-F730DC208E8D}">
      <dgm:prSet phldrT="[文字]"/>
      <dgm:spPr/>
      <dgm:t>
        <a:bodyPr/>
        <a:lstStyle/>
        <a:p>
          <a:r>
            <a:rPr lang="zh-TW" altLang="en-US" dirty="0"/>
            <a:t>導師帳號可查詢班級選填情形，方便進行輔導</a:t>
          </a:r>
        </a:p>
      </dgm:t>
    </dgm:pt>
    <dgm:pt modelId="{38A21641-66C4-4BB7-9828-A471BE9823C0}" type="parTrans" cxnId="{45BC7B62-1659-4A25-AA37-44D15D7A95C9}">
      <dgm:prSet/>
      <dgm:spPr/>
      <dgm:t>
        <a:bodyPr/>
        <a:lstStyle/>
        <a:p>
          <a:endParaRPr lang="zh-TW" altLang="en-US"/>
        </a:p>
      </dgm:t>
    </dgm:pt>
    <dgm:pt modelId="{93BDB25A-0ABF-424F-96BC-81F7D3162311}" type="sibTrans" cxnId="{45BC7B62-1659-4A25-AA37-44D15D7A95C9}">
      <dgm:prSet/>
      <dgm:spPr/>
      <dgm:t>
        <a:bodyPr/>
        <a:lstStyle/>
        <a:p>
          <a:endParaRPr lang="zh-TW" altLang="en-US"/>
        </a:p>
      </dgm:t>
    </dgm:pt>
    <dgm:pt modelId="{210D936C-3107-4B5A-801E-1D4E24E5284B}">
      <dgm:prSet phldrT="[文字]"/>
      <dgm:spPr/>
      <dgm:t>
        <a:bodyPr/>
        <a:lstStyle/>
        <a:p>
          <a:r>
            <a:rPr lang="zh-TW" altLang="en-US" dirty="0"/>
            <a:t>也可以讓學生用帳號登入後，請老師審閱</a:t>
          </a:r>
        </a:p>
      </dgm:t>
    </dgm:pt>
    <dgm:pt modelId="{D3C814D9-8FE8-41C5-ABA8-B656A456C53C}" type="parTrans" cxnId="{842967A0-A9C3-4860-8CC1-6F5D93181E3E}">
      <dgm:prSet/>
      <dgm:spPr/>
      <dgm:t>
        <a:bodyPr/>
        <a:lstStyle/>
        <a:p>
          <a:endParaRPr lang="zh-TW" altLang="en-US"/>
        </a:p>
      </dgm:t>
    </dgm:pt>
    <dgm:pt modelId="{8E464CCD-FEDF-4CA1-BD36-B9DE7BDA20FE}" type="sibTrans" cxnId="{842967A0-A9C3-4860-8CC1-6F5D93181E3E}">
      <dgm:prSet/>
      <dgm:spPr/>
      <dgm:t>
        <a:bodyPr/>
        <a:lstStyle/>
        <a:p>
          <a:endParaRPr lang="zh-TW" altLang="en-US"/>
        </a:p>
      </dgm:t>
    </dgm:pt>
    <dgm:pt modelId="{FD3C4622-A7B8-4E73-A68F-62E348839F8B}">
      <dgm:prSet phldrT="[文字]"/>
      <dgm:spPr/>
      <dgm:t>
        <a:bodyPr/>
        <a:lstStyle/>
        <a:p>
          <a:r>
            <a:rPr lang="zh-TW" altLang="en-US" dirty="0"/>
            <a:t>校內選填時可進行線上模擬分發，學生熟悉系統及了解志向</a:t>
          </a:r>
        </a:p>
      </dgm:t>
    </dgm:pt>
    <dgm:pt modelId="{EFB82519-8A2E-4BFB-89AC-ECCE6650943E}" type="parTrans" cxnId="{3A928213-485E-4633-8F15-5F37398976E5}">
      <dgm:prSet/>
      <dgm:spPr/>
      <dgm:t>
        <a:bodyPr/>
        <a:lstStyle/>
        <a:p>
          <a:endParaRPr lang="zh-TW" altLang="en-US"/>
        </a:p>
      </dgm:t>
    </dgm:pt>
    <dgm:pt modelId="{B0816682-1646-433E-A647-BB47F3DAEE2E}" type="sibTrans" cxnId="{3A928213-485E-4633-8F15-5F37398976E5}">
      <dgm:prSet/>
      <dgm:spPr/>
      <dgm:t>
        <a:bodyPr/>
        <a:lstStyle/>
        <a:p>
          <a:endParaRPr lang="zh-TW" altLang="en-US"/>
        </a:p>
      </dgm:t>
    </dgm:pt>
    <dgm:pt modelId="{D3795191-B72A-493F-B44A-780242C4F340}" type="pres">
      <dgm:prSet presAssocID="{E52434DB-FC03-4EFA-B8C8-4099E2DAA663}" presName="linear" presStyleCnt="0">
        <dgm:presLayoutVars>
          <dgm:dir/>
          <dgm:animLvl val="lvl"/>
          <dgm:resizeHandles val="exact"/>
        </dgm:presLayoutVars>
      </dgm:prSet>
      <dgm:spPr/>
    </dgm:pt>
    <dgm:pt modelId="{EBBE9D81-3F69-489B-B607-2D9576287384}" type="pres">
      <dgm:prSet presAssocID="{27B8DAA5-646C-4834-9826-2CF023145E91}" presName="parentLin" presStyleCnt="0"/>
      <dgm:spPr/>
    </dgm:pt>
    <dgm:pt modelId="{B8359FC0-61AE-426D-83CC-033F51EFB6C9}" type="pres">
      <dgm:prSet presAssocID="{27B8DAA5-646C-4834-9826-2CF023145E91}" presName="parentLeftMargin" presStyleLbl="node1" presStyleIdx="0" presStyleCnt="3"/>
      <dgm:spPr/>
    </dgm:pt>
    <dgm:pt modelId="{04533BB6-1720-4B4D-A815-5DC2DE0C75EF}" type="pres">
      <dgm:prSet presAssocID="{27B8DAA5-646C-4834-9826-2CF023145E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D6A00F-6E3A-4AB4-9E5F-4F18F970134F}" type="pres">
      <dgm:prSet presAssocID="{27B8DAA5-646C-4834-9826-2CF023145E91}" presName="negativeSpace" presStyleCnt="0"/>
      <dgm:spPr/>
    </dgm:pt>
    <dgm:pt modelId="{5FCE3029-F095-484C-9B38-98CF96C101B1}" type="pres">
      <dgm:prSet presAssocID="{27B8DAA5-646C-4834-9826-2CF023145E91}" presName="childText" presStyleLbl="conFgAcc1" presStyleIdx="0" presStyleCnt="3">
        <dgm:presLayoutVars>
          <dgm:bulletEnabled val="1"/>
        </dgm:presLayoutVars>
      </dgm:prSet>
      <dgm:spPr/>
    </dgm:pt>
    <dgm:pt modelId="{CA2AE06D-457D-4310-B44E-D9C874589D18}" type="pres">
      <dgm:prSet presAssocID="{1D7DC69D-0C85-45E8-AEAB-8D371D2585A0}" presName="spaceBetweenRectangles" presStyleCnt="0"/>
      <dgm:spPr/>
    </dgm:pt>
    <dgm:pt modelId="{8AD4A715-FABA-4A32-AC02-4C3F32B749F9}" type="pres">
      <dgm:prSet presAssocID="{5A6DCD12-08B0-4055-B626-3527C42B22C7}" presName="parentLin" presStyleCnt="0"/>
      <dgm:spPr/>
    </dgm:pt>
    <dgm:pt modelId="{079386BC-A33A-4D50-A4A6-DB66DBE6C356}" type="pres">
      <dgm:prSet presAssocID="{5A6DCD12-08B0-4055-B626-3527C42B22C7}" presName="parentLeftMargin" presStyleLbl="node1" presStyleIdx="0" presStyleCnt="3"/>
      <dgm:spPr/>
    </dgm:pt>
    <dgm:pt modelId="{B65140DE-45E0-4B4C-8737-A94809A66E95}" type="pres">
      <dgm:prSet presAssocID="{5A6DCD12-08B0-4055-B626-3527C42B22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2C8CC7-9A97-4665-908D-07D959426675}" type="pres">
      <dgm:prSet presAssocID="{5A6DCD12-08B0-4055-B626-3527C42B22C7}" presName="negativeSpace" presStyleCnt="0"/>
      <dgm:spPr/>
    </dgm:pt>
    <dgm:pt modelId="{8FE642B4-40FE-432E-913A-2FB0ACCA5FAD}" type="pres">
      <dgm:prSet presAssocID="{5A6DCD12-08B0-4055-B626-3527C42B22C7}" presName="childText" presStyleLbl="conFgAcc1" presStyleIdx="1" presStyleCnt="3">
        <dgm:presLayoutVars>
          <dgm:bulletEnabled val="1"/>
        </dgm:presLayoutVars>
      </dgm:prSet>
      <dgm:spPr/>
    </dgm:pt>
    <dgm:pt modelId="{B6A09F4C-C3AF-451B-BCE4-AA982A4B5AC4}" type="pres">
      <dgm:prSet presAssocID="{F24C5403-FC19-4AFE-B1C6-366B03E78220}" presName="spaceBetweenRectangles" presStyleCnt="0"/>
      <dgm:spPr/>
    </dgm:pt>
    <dgm:pt modelId="{58616315-CABD-4666-8ED0-D5F3070B779E}" type="pres">
      <dgm:prSet presAssocID="{9CF096EC-3D92-4EED-9131-791A4165A13D}" presName="parentLin" presStyleCnt="0"/>
      <dgm:spPr/>
    </dgm:pt>
    <dgm:pt modelId="{81B1E693-9369-4B8B-83B2-7ED617508E6E}" type="pres">
      <dgm:prSet presAssocID="{9CF096EC-3D92-4EED-9131-791A4165A13D}" presName="parentLeftMargin" presStyleLbl="node1" presStyleIdx="1" presStyleCnt="3"/>
      <dgm:spPr/>
    </dgm:pt>
    <dgm:pt modelId="{7C664439-9DD2-450A-BBD8-C04E812813BB}" type="pres">
      <dgm:prSet presAssocID="{9CF096EC-3D92-4EED-9131-791A4165A1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687186C-0BD8-42CF-BB74-F9169A0A65AE}" type="pres">
      <dgm:prSet presAssocID="{9CF096EC-3D92-4EED-9131-791A4165A13D}" presName="negativeSpace" presStyleCnt="0"/>
      <dgm:spPr/>
    </dgm:pt>
    <dgm:pt modelId="{2577D4A3-69A2-4FD0-AF53-5107F769DD64}" type="pres">
      <dgm:prSet presAssocID="{9CF096EC-3D92-4EED-9131-791A4165A1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265302-D5B5-44D2-865F-498D70582892}" type="presOf" srcId="{9CF096EC-3D92-4EED-9131-791A4165A13D}" destId="{7C664439-9DD2-450A-BBD8-C04E812813BB}" srcOrd="1" destOrd="0" presId="urn:microsoft.com/office/officeart/2005/8/layout/list1"/>
    <dgm:cxn modelId="{A8959E05-0E55-40C7-B7BF-5716B5FA8D61}" type="presOf" srcId="{9CF096EC-3D92-4EED-9131-791A4165A13D}" destId="{81B1E693-9369-4B8B-83B2-7ED617508E6E}" srcOrd="0" destOrd="0" presId="urn:microsoft.com/office/officeart/2005/8/layout/list1"/>
    <dgm:cxn modelId="{8607B011-7ADE-4DA4-8A5B-6AD0BADD0D1A}" type="presOf" srcId="{E52434DB-FC03-4EFA-B8C8-4099E2DAA663}" destId="{D3795191-B72A-493F-B44A-780242C4F340}" srcOrd="0" destOrd="0" presId="urn:microsoft.com/office/officeart/2005/8/layout/list1"/>
    <dgm:cxn modelId="{3A928213-485E-4633-8F15-5F37398976E5}" srcId="{9CF096EC-3D92-4EED-9131-791A4165A13D}" destId="{FD3C4622-A7B8-4E73-A68F-62E348839F8B}" srcOrd="0" destOrd="0" parTransId="{EFB82519-8A2E-4BFB-89AC-ECCE6650943E}" sibTransId="{B0816682-1646-433E-A647-BB47F3DAEE2E}"/>
    <dgm:cxn modelId="{128A1717-2DDE-4615-9504-7934F9E6BB0E}" srcId="{E52434DB-FC03-4EFA-B8C8-4099E2DAA663}" destId="{27B8DAA5-646C-4834-9826-2CF023145E91}" srcOrd="0" destOrd="0" parTransId="{5F17DFCC-7F4E-4994-B508-30477B03F8CF}" sibTransId="{1D7DC69D-0C85-45E8-AEAB-8D371D2585A0}"/>
    <dgm:cxn modelId="{5E87D019-DF56-4B52-8039-8C6679A9A359}" srcId="{27B8DAA5-646C-4834-9826-2CF023145E91}" destId="{B88EF4C5-F0A5-4B30-98AB-A44F4D8A084F}" srcOrd="2" destOrd="0" parTransId="{2D0EA646-BED0-4F07-9F9B-185AC28FE32E}" sibTransId="{2AF5EFE7-3710-4D7F-91CA-C05DA757B33B}"/>
    <dgm:cxn modelId="{FC955F1F-884C-4C4A-8748-0EEE9F30C004}" type="presOf" srcId="{98DD2000-2531-4BF5-8922-F730DC208E8D}" destId="{8FE642B4-40FE-432E-913A-2FB0ACCA5FAD}" srcOrd="0" destOrd="0" presId="urn:microsoft.com/office/officeart/2005/8/layout/list1"/>
    <dgm:cxn modelId="{45BC7B62-1659-4A25-AA37-44D15D7A95C9}" srcId="{5A6DCD12-08B0-4055-B626-3527C42B22C7}" destId="{98DD2000-2531-4BF5-8922-F730DC208E8D}" srcOrd="0" destOrd="0" parTransId="{38A21641-66C4-4BB7-9828-A471BE9823C0}" sibTransId="{93BDB25A-0ABF-424F-96BC-81F7D3162311}"/>
    <dgm:cxn modelId="{6FC91C4C-63B5-4AC3-ABC9-9D8B6532B11B}" srcId="{E52434DB-FC03-4EFA-B8C8-4099E2DAA663}" destId="{9CF096EC-3D92-4EED-9131-791A4165A13D}" srcOrd="2" destOrd="0" parTransId="{E99CFD84-0F3D-46DC-A837-0858AD38C098}" sibTransId="{CE6DFBE2-1C91-4EBE-BD69-E8E8FB58FABD}"/>
    <dgm:cxn modelId="{0630676D-14FA-469C-9A4F-ADEB12B3ED9E}" srcId="{27B8DAA5-646C-4834-9826-2CF023145E91}" destId="{8C252B70-8D3B-463A-9E3A-668B51F1918A}" srcOrd="1" destOrd="0" parTransId="{26CC387A-2791-493C-B407-D03A5F3515E1}" sibTransId="{87BF4418-E63B-4606-8233-96983D6765DF}"/>
    <dgm:cxn modelId="{9ADE5579-1CE2-45C3-9D16-5C5D2A7C79FB}" type="presOf" srcId="{FD3C4622-A7B8-4E73-A68F-62E348839F8B}" destId="{2577D4A3-69A2-4FD0-AF53-5107F769DD64}" srcOrd="0" destOrd="0" presId="urn:microsoft.com/office/officeart/2005/8/layout/list1"/>
    <dgm:cxn modelId="{D4C85C84-59D6-4613-BC97-2311C17C3D83}" type="presOf" srcId="{5A6DCD12-08B0-4055-B626-3527C42B22C7}" destId="{B65140DE-45E0-4B4C-8737-A94809A66E95}" srcOrd="1" destOrd="0" presId="urn:microsoft.com/office/officeart/2005/8/layout/list1"/>
    <dgm:cxn modelId="{FB61488F-3C91-48CE-831F-8418513CD646}" type="presOf" srcId="{62A4935A-530F-4C1C-A34C-E196D190DB17}" destId="{5FCE3029-F095-484C-9B38-98CF96C101B1}" srcOrd="0" destOrd="0" presId="urn:microsoft.com/office/officeart/2005/8/layout/list1"/>
    <dgm:cxn modelId="{1D91C99D-50C3-4EB6-A148-65F8FC390112}" type="presOf" srcId="{B88EF4C5-F0A5-4B30-98AB-A44F4D8A084F}" destId="{5FCE3029-F095-484C-9B38-98CF96C101B1}" srcOrd="0" destOrd="2" presId="urn:microsoft.com/office/officeart/2005/8/layout/list1"/>
    <dgm:cxn modelId="{842967A0-A9C3-4860-8CC1-6F5D93181E3E}" srcId="{5A6DCD12-08B0-4055-B626-3527C42B22C7}" destId="{210D936C-3107-4B5A-801E-1D4E24E5284B}" srcOrd="1" destOrd="0" parTransId="{D3C814D9-8FE8-41C5-ABA8-B656A456C53C}" sibTransId="{8E464CCD-FEDF-4CA1-BD36-B9DE7BDA20FE}"/>
    <dgm:cxn modelId="{F1F5ABA7-2180-471B-82C0-F5E7B4725500}" type="presOf" srcId="{8C252B70-8D3B-463A-9E3A-668B51F1918A}" destId="{5FCE3029-F095-484C-9B38-98CF96C101B1}" srcOrd="0" destOrd="1" presId="urn:microsoft.com/office/officeart/2005/8/layout/list1"/>
    <dgm:cxn modelId="{06B2B7AB-2226-4169-AB35-92FC237766E3}" type="presOf" srcId="{27B8DAA5-646C-4834-9826-2CF023145E91}" destId="{04533BB6-1720-4B4D-A815-5DC2DE0C75EF}" srcOrd="1" destOrd="0" presId="urn:microsoft.com/office/officeart/2005/8/layout/list1"/>
    <dgm:cxn modelId="{5F3B98C4-EDAB-4949-B12A-07D7AA2AD93B}" type="presOf" srcId="{5A6DCD12-08B0-4055-B626-3527C42B22C7}" destId="{079386BC-A33A-4D50-A4A6-DB66DBE6C356}" srcOrd="0" destOrd="0" presId="urn:microsoft.com/office/officeart/2005/8/layout/list1"/>
    <dgm:cxn modelId="{65D20BD2-CF67-4A75-9E4B-5CAD3B381CB2}" srcId="{E52434DB-FC03-4EFA-B8C8-4099E2DAA663}" destId="{5A6DCD12-08B0-4055-B626-3527C42B22C7}" srcOrd="1" destOrd="0" parTransId="{70C49C20-A1C7-4E38-8D54-7B762D87D20F}" sibTransId="{F24C5403-FC19-4AFE-B1C6-366B03E78220}"/>
    <dgm:cxn modelId="{E16498D3-784B-494A-BE41-D3961C49D503}" srcId="{27B8DAA5-646C-4834-9826-2CF023145E91}" destId="{62A4935A-530F-4C1C-A34C-E196D190DB17}" srcOrd="0" destOrd="0" parTransId="{46C5F7DC-221B-453D-9FCF-0209FB2F5026}" sibTransId="{54B601D3-B6FC-4733-AE41-890289D2C3EA}"/>
    <dgm:cxn modelId="{C58BB7D7-BB02-430E-B3D0-49781225D104}" type="presOf" srcId="{210D936C-3107-4B5A-801E-1D4E24E5284B}" destId="{8FE642B4-40FE-432E-913A-2FB0ACCA5FAD}" srcOrd="0" destOrd="1" presId="urn:microsoft.com/office/officeart/2005/8/layout/list1"/>
    <dgm:cxn modelId="{FD6A62F9-9698-4BDB-9C55-8D7758F2C596}" type="presOf" srcId="{27B8DAA5-646C-4834-9826-2CF023145E91}" destId="{B8359FC0-61AE-426D-83CC-033F51EFB6C9}" srcOrd="0" destOrd="0" presId="urn:microsoft.com/office/officeart/2005/8/layout/list1"/>
    <dgm:cxn modelId="{B2986394-FC27-4137-A8C8-7CD3C98B0FE6}" type="presParOf" srcId="{D3795191-B72A-493F-B44A-780242C4F340}" destId="{EBBE9D81-3F69-489B-B607-2D9576287384}" srcOrd="0" destOrd="0" presId="urn:microsoft.com/office/officeart/2005/8/layout/list1"/>
    <dgm:cxn modelId="{A63CAAF2-955B-4861-B0B9-AD9CF9528823}" type="presParOf" srcId="{EBBE9D81-3F69-489B-B607-2D9576287384}" destId="{B8359FC0-61AE-426D-83CC-033F51EFB6C9}" srcOrd="0" destOrd="0" presId="urn:microsoft.com/office/officeart/2005/8/layout/list1"/>
    <dgm:cxn modelId="{4AF93990-E266-465E-880E-18FB99E1AC64}" type="presParOf" srcId="{EBBE9D81-3F69-489B-B607-2D9576287384}" destId="{04533BB6-1720-4B4D-A815-5DC2DE0C75EF}" srcOrd="1" destOrd="0" presId="urn:microsoft.com/office/officeart/2005/8/layout/list1"/>
    <dgm:cxn modelId="{7E96F169-E44A-42AC-9A98-F4CD7D8CA16B}" type="presParOf" srcId="{D3795191-B72A-493F-B44A-780242C4F340}" destId="{49D6A00F-6E3A-4AB4-9E5F-4F18F970134F}" srcOrd="1" destOrd="0" presId="urn:microsoft.com/office/officeart/2005/8/layout/list1"/>
    <dgm:cxn modelId="{ACA42642-4427-48F4-8B8A-A5087AF4B74F}" type="presParOf" srcId="{D3795191-B72A-493F-B44A-780242C4F340}" destId="{5FCE3029-F095-484C-9B38-98CF96C101B1}" srcOrd="2" destOrd="0" presId="urn:microsoft.com/office/officeart/2005/8/layout/list1"/>
    <dgm:cxn modelId="{63FD8CE5-6247-4EBE-9EA6-D6B7F81BC04B}" type="presParOf" srcId="{D3795191-B72A-493F-B44A-780242C4F340}" destId="{CA2AE06D-457D-4310-B44E-D9C874589D18}" srcOrd="3" destOrd="0" presId="urn:microsoft.com/office/officeart/2005/8/layout/list1"/>
    <dgm:cxn modelId="{0A08C3DA-D029-4A68-B755-E8F76F404BC5}" type="presParOf" srcId="{D3795191-B72A-493F-B44A-780242C4F340}" destId="{8AD4A715-FABA-4A32-AC02-4C3F32B749F9}" srcOrd="4" destOrd="0" presId="urn:microsoft.com/office/officeart/2005/8/layout/list1"/>
    <dgm:cxn modelId="{8B6DAB66-9CC0-4F56-A5C0-061BDD679BD7}" type="presParOf" srcId="{8AD4A715-FABA-4A32-AC02-4C3F32B749F9}" destId="{079386BC-A33A-4D50-A4A6-DB66DBE6C356}" srcOrd="0" destOrd="0" presId="urn:microsoft.com/office/officeart/2005/8/layout/list1"/>
    <dgm:cxn modelId="{81BFA94A-8E71-4C3E-AE67-57C2C3D13509}" type="presParOf" srcId="{8AD4A715-FABA-4A32-AC02-4C3F32B749F9}" destId="{B65140DE-45E0-4B4C-8737-A94809A66E95}" srcOrd="1" destOrd="0" presId="urn:microsoft.com/office/officeart/2005/8/layout/list1"/>
    <dgm:cxn modelId="{9DE7BCF3-6F19-485C-8317-4CE2C5CBB443}" type="presParOf" srcId="{D3795191-B72A-493F-B44A-780242C4F340}" destId="{C62C8CC7-9A97-4665-908D-07D959426675}" srcOrd="5" destOrd="0" presId="urn:microsoft.com/office/officeart/2005/8/layout/list1"/>
    <dgm:cxn modelId="{29343B0A-0F51-4F41-B971-60FFE2D04AFA}" type="presParOf" srcId="{D3795191-B72A-493F-B44A-780242C4F340}" destId="{8FE642B4-40FE-432E-913A-2FB0ACCA5FAD}" srcOrd="6" destOrd="0" presId="urn:microsoft.com/office/officeart/2005/8/layout/list1"/>
    <dgm:cxn modelId="{5BBA7344-43D0-4F33-95D4-A69BF519A1BF}" type="presParOf" srcId="{D3795191-B72A-493F-B44A-780242C4F340}" destId="{B6A09F4C-C3AF-451B-BCE4-AA982A4B5AC4}" srcOrd="7" destOrd="0" presId="urn:microsoft.com/office/officeart/2005/8/layout/list1"/>
    <dgm:cxn modelId="{62A7636E-EE02-4FAF-AF00-C033BDA4D48D}" type="presParOf" srcId="{D3795191-B72A-493F-B44A-780242C4F340}" destId="{58616315-CABD-4666-8ED0-D5F3070B779E}" srcOrd="8" destOrd="0" presId="urn:microsoft.com/office/officeart/2005/8/layout/list1"/>
    <dgm:cxn modelId="{A2C9EA18-2E8C-4711-BD28-D500D50B2439}" type="presParOf" srcId="{58616315-CABD-4666-8ED0-D5F3070B779E}" destId="{81B1E693-9369-4B8B-83B2-7ED617508E6E}" srcOrd="0" destOrd="0" presId="urn:microsoft.com/office/officeart/2005/8/layout/list1"/>
    <dgm:cxn modelId="{C6442097-0D13-4C8A-850B-99092A3DDAA3}" type="presParOf" srcId="{58616315-CABD-4666-8ED0-D5F3070B779E}" destId="{7C664439-9DD2-450A-BBD8-C04E812813BB}" srcOrd="1" destOrd="0" presId="urn:microsoft.com/office/officeart/2005/8/layout/list1"/>
    <dgm:cxn modelId="{D1395EB8-70D2-4EAE-A2B5-B8AC85D1A7F8}" type="presParOf" srcId="{D3795191-B72A-493F-B44A-780242C4F340}" destId="{C687186C-0BD8-42CF-BB74-F9169A0A65AE}" srcOrd="9" destOrd="0" presId="urn:microsoft.com/office/officeart/2005/8/layout/list1"/>
    <dgm:cxn modelId="{63506F1D-1006-4384-ACE4-5324C2505615}" type="presParOf" srcId="{D3795191-B72A-493F-B44A-780242C4F340}" destId="{2577D4A3-69A2-4FD0-AF53-5107F769DD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E3029-F095-484C-9B38-98CF96C101B1}">
      <dsp:nvSpPr>
        <dsp:cNvPr id="0" name=""/>
        <dsp:cNvSpPr/>
      </dsp:nvSpPr>
      <dsp:spPr>
        <a:xfrm>
          <a:off x="0" y="486508"/>
          <a:ext cx="8277519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427" tIns="416560" rIns="6424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方便查詢是否通過各學群校系的篩選標準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方便查詢近</a:t>
          </a:r>
          <a:r>
            <a:rPr lang="en-US" altLang="zh-TW" sz="2000" kern="1200" dirty="0"/>
            <a:t>5</a:t>
          </a:r>
          <a:r>
            <a:rPr lang="zh-TW" altLang="en-US" sz="2000" kern="1200" dirty="0"/>
            <a:t>年各校系繁星推薦的錄取標準</a:t>
          </a:r>
          <a:r>
            <a:rPr lang="en-US" altLang="zh-TW" sz="2000" kern="1200" dirty="0"/>
            <a:t>(</a:t>
          </a:r>
          <a:r>
            <a:rPr lang="zh-TW" altLang="en-US" sz="2000" kern="1200" dirty="0"/>
            <a:t>參考</a:t>
          </a:r>
          <a:r>
            <a:rPr lang="en-US" altLang="zh-TW" sz="2000" kern="1200" dirty="0"/>
            <a:t>)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方便學生進行入選學群之校系志願選填</a:t>
          </a:r>
          <a:r>
            <a:rPr lang="en-US" altLang="zh-TW" sz="2000" kern="1200" dirty="0"/>
            <a:t>(</a:t>
          </a:r>
          <a:r>
            <a:rPr lang="zh-TW" altLang="en-US" sz="2000" kern="1200" dirty="0"/>
            <a:t>線上</a:t>
          </a:r>
          <a:r>
            <a:rPr lang="en-US" altLang="zh-TW" sz="2000" kern="1200" dirty="0"/>
            <a:t>)</a:t>
          </a:r>
          <a:endParaRPr lang="zh-TW" altLang="en-US" sz="2000" kern="1200" dirty="0"/>
        </a:p>
      </dsp:txBody>
      <dsp:txXfrm>
        <a:off x="0" y="486508"/>
        <a:ext cx="8277519" cy="1575000"/>
      </dsp:txXfrm>
    </dsp:sp>
    <dsp:sp modelId="{04533BB6-1720-4B4D-A815-5DC2DE0C75EF}">
      <dsp:nvSpPr>
        <dsp:cNvPr id="0" name=""/>
        <dsp:cNvSpPr/>
      </dsp:nvSpPr>
      <dsp:spPr>
        <a:xfrm>
          <a:off x="413875" y="191308"/>
          <a:ext cx="5794263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09" tIns="0" rIns="2190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</a:t>
          </a:r>
        </a:p>
      </dsp:txBody>
      <dsp:txXfrm>
        <a:off x="442696" y="220129"/>
        <a:ext cx="5736621" cy="532758"/>
      </dsp:txXfrm>
    </dsp:sp>
    <dsp:sp modelId="{8FE642B4-40FE-432E-913A-2FB0ACCA5FAD}">
      <dsp:nvSpPr>
        <dsp:cNvPr id="0" name=""/>
        <dsp:cNvSpPr/>
      </dsp:nvSpPr>
      <dsp:spPr>
        <a:xfrm>
          <a:off x="0" y="2464708"/>
          <a:ext cx="8277519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5477"/>
              <a:satOff val="8616"/>
              <a:lumOff val="-150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427" tIns="416560" rIns="6424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導師帳號可查詢班級選填情形，方便進行輔導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也可以讓學生用帳號登入後，請老師審閱</a:t>
          </a:r>
        </a:p>
      </dsp:txBody>
      <dsp:txXfrm>
        <a:off x="0" y="2464708"/>
        <a:ext cx="8277519" cy="1228500"/>
      </dsp:txXfrm>
    </dsp:sp>
    <dsp:sp modelId="{B65140DE-45E0-4B4C-8737-A94809A66E95}">
      <dsp:nvSpPr>
        <dsp:cNvPr id="0" name=""/>
        <dsp:cNvSpPr/>
      </dsp:nvSpPr>
      <dsp:spPr>
        <a:xfrm>
          <a:off x="413875" y="2169508"/>
          <a:ext cx="5794263" cy="590400"/>
        </a:xfrm>
        <a:prstGeom prst="roundRect">
          <a:avLst/>
        </a:prstGeom>
        <a:gradFill rotWithShape="0">
          <a:gsLst>
            <a:gs pos="0">
              <a:schemeClr val="accent5">
                <a:hueOff val="-5675477"/>
                <a:satOff val="8616"/>
                <a:lumOff val="-15097"/>
                <a:alphaOff val="0"/>
                <a:shade val="51000"/>
                <a:satMod val="130000"/>
              </a:schemeClr>
            </a:gs>
            <a:gs pos="80000">
              <a:schemeClr val="accent5">
                <a:hueOff val="-5675477"/>
                <a:satOff val="8616"/>
                <a:lumOff val="-15097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5477"/>
                <a:satOff val="8616"/>
                <a:lumOff val="-150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09" tIns="0" rIns="2190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老師</a:t>
          </a:r>
        </a:p>
      </dsp:txBody>
      <dsp:txXfrm>
        <a:off x="442696" y="2198329"/>
        <a:ext cx="5736621" cy="532758"/>
      </dsp:txXfrm>
    </dsp:sp>
    <dsp:sp modelId="{2577D4A3-69A2-4FD0-AF53-5107F769DD64}">
      <dsp:nvSpPr>
        <dsp:cNvPr id="0" name=""/>
        <dsp:cNvSpPr/>
      </dsp:nvSpPr>
      <dsp:spPr>
        <a:xfrm>
          <a:off x="0" y="4096408"/>
          <a:ext cx="8277519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350954"/>
              <a:satOff val="17233"/>
              <a:lumOff val="-301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427" tIns="416560" rIns="6424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校內選填時可進行線上模擬分發，學生熟悉系統及了解志向</a:t>
          </a:r>
        </a:p>
      </dsp:txBody>
      <dsp:txXfrm>
        <a:off x="0" y="4096408"/>
        <a:ext cx="8277519" cy="866250"/>
      </dsp:txXfrm>
    </dsp:sp>
    <dsp:sp modelId="{7C664439-9DD2-450A-BBD8-C04E812813BB}">
      <dsp:nvSpPr>
        <dsp:cNvPr id="0" name=""/>
        <dsp:cNvSpPr/>
      </dsp:nvSpPr>
      <dsp:spPr>
        <a:xfrm>
          <a:off x="413875" y="3801208"/>
          <a:ext cx="5794263" cy="590400"/>
        </a:xfrm>
        <a:prstGeom prst="roundRect">
          <a:avLst/>
        </a:prstGeom>
        <a:gradFill rotWithShape="0">
          <a:gsLst>
            <a:gs pos="0">
              <a:schemeClr val="accent5">
                <a:hueOff val="-11350954"/>
                <a:satOff val="17233"/>
                <a:lumOff val="-30195"/>
                <a:alphaOff val="0"/>
                <a:shade val="51000"/>
                <a:satMod val="130000"/>
              </a:schemeClr>
            </a:gs>
            <a:gs pos="80000">
              <a:schemeClr val="accent5">
                <a:hueOff val="-11350954"/>
                <a:satOff val="17233"/>
                <a:lumOff val="-30195"/>
                <a:alphaOff val="0"/>
                <a:shade val="93000"/>
                <a:satMod val="130000"/>
              </a:schemeClr>
            </a:gs>
            <a:gs pos="100000">
              <a:schemeClr val="accent5">
                <a:hueOff val="-11350954"/>
                <a:satOff val="17233"/>
                <a:lumOff val="-30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09" tIns="0" rIns="2190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442696" y="3830029"/>
        <a:ext cx="5736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5C85-3084-4837-AE0D-BCA9F5A963D1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8D506-6028-4AC0-8413-ECDA6A2AB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4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652713" y="560388"/>
            <a:ext cx="43545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8967" y="3261940"/>
            <a:ext cx="8366409" cy="29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/>
              <a:t>单击此处编辑母版文本样式</a:t>
            </a:r>
          </a:p>
          <a:p>
            <a:pPr lvl="1"/>
            <a:r>
              <a:rPr lang="zh-CN" altLang="zh-TW"/>
              <a:t>第二级</a:t>
            </a:r>
          </a:p>
          <a:p>
            <a:pPr lvl="2"/>
            <a:r>
              <a:rPr lang="zh-CN" altLang="zh-TW"/>
              <a:t>第三级</a:t>
            </a:r>
          </a:p>
          <a:p>
            <a:pPr lvl="3"/>
            <a:r>
              <a:rPr lang="zh-CN" altLang="zh-TW"/>
              <a:t>第四级</a:t>
            </a:r>
          </a:p>
          <a:p>
            <a:pPr lvl="4"/>
            <a:r>
              <a:rPr lang="zh-CN" altLang="zh-TW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841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384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225D7E-F2BB-49C2-9102-151EBB44F757}" type="datetimeFigureOut">
              <a:rPr lang="zh-CN" altLang="en-US"/>
              <a:pPr/>
              <a:t>2026/2/25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791"/>
            <a:ext cx="4303841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7791"/>
            <a:ext cx="430384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AC688-F352-46E1-AEF9-E15D6E5E2E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51125" y="560388"/>
            <a:ext cx="4356100" cy="24495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3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4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景美</a:t>
            </a:r>
            <a:r>
              <a:rPr lang="en-US" altLang="zh-TW" dirty="0"/>
              <a:t>:</a:t>
            </a:r>
            <a:r>
              <a:rPr lang="zh-TW" altLang="en-US" dirty="0"/>
              <a:t>分梯次</a:t>
            </a:r>
            <a:br>
              <a:rPr lang="en-US" altLang="zh-TW" dirty="0"/>
            </a:br>
            <a:r>
              <a:rPr lang="zh-TW" altLang="en-US" dirty="0"/>
              <a:t>崇光</a:t>
            </a:r>
            <a:r>
              <a:rPr lang="en-US" altLang="zh-TW" dirty="0"/>
              <a:t>:1%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但是每個大學、每個科系都有自己的比序，所有科系所有建中</a:t>
            </a:r>
            <a:r>
              <a:rPr lang="en-US" altLang="zh-TW" dirty="0"/>
              <a:t>3%</a:t>
            </a:r>
            <a:r>
              <a:rPr lang="zh-TW" altLang="en-US" dirty="0"/>
              <a:t>，</a:t>
            </a:r>
            <a:r>
              <a:rPr lang="en-US" altLang="zh-TW" dirty="0"/>
              <a:t>75</a:t>
            </a:r>
            <a:r>
              <a:rPr lang="zh-TW" altLang="en-US" dirty="0"/>
              <a:t>級分跟 </a:t>
            </a:r>
            <a:r>
              <a:rPr lang="en-US" altLang="zh-TW" dirty="0"/>
              <a:t>___</a:t>
            </a:r>
            <a:r>
              <a:rPr lang="zh-TW" altLang="en-US" dirty="0"/>
              <a:t>高中</a:t>
            </a:r>
            <a:r>
              <a:rPr lang="en-US" altLang="zh-TW" dirty="0"/>
              <a:t>1%</a:t>
            </a:r>
            <a:r>
              <a:rPr lang="zh-TW" altLang="en-US" dirty="0"/>
              <a:t>，</a:t>
            </a:r>
            <a:r>
              <a:rPr lang="en-US" altLang="zh-TW" dirty="0"/>
              <a:t>60</a:t>
            </a:r>
            <a:r>
              <a:rPr lang="zh-TW" altLang="en-US" dirty="0"/>
              <a:t>級分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51125" y="560388"/>
            <a:ext cx="4356100" cy="24495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高中對同一大學推薦超過</a:t>
            </a:r>
            <a:r>
              <a:rPr lang="en-US" altLang="zh-TW" dirty="0"/>
              <a:t>1</a:t>
            </a:r>
            <a:r>
              <a:rPr lang="zh-TW" altLang="en-US" dirty="0"/>
              <a:t>名學生時，必須排定學生之推薦順序</a:t>
            </a:r>
            <a:r>
              <a:rPr lang="en-US" altLang="zh-TW" dirty="0"/>
              <a:t>,</a:t>
            </a:r>
            <a:r>
              <a:rPr lang="zh-TW" altLang="en-US" dirty="0"/>
              <a:t>讓大學知道要先推薦哪個學生。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B035-5336-49FD-B210-6D6BA213FDB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19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2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C688-F352-46E1-AEF9-E15D6E5E2EF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6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29F62-6B39-42B2-9A6B-541CD715889A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E909-7F13-466B-9FBF-E495F37B59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369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5E069-5EF9-4EE3-9F3F-9FAAACE31BF7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83E41-A31F-4B3C-956D-F8C649A7BB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34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92099-BBE4-4308-BCC5-50FB094C2BFD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8CA-E266-4CE0-9A0D-02821D5521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969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A1637-404B-4365-8E44-732940B92CB5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1631-375F-464A-BF06-7A35107808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071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874C0-4373-4E08-812B-2CA49A95E829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0A0E-ADEE-4C96-8B7A-1322B9A9C6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352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25EED-EA0D-4C7C-8926-235B2E7FADCE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F0F0A-DAAE-4403-8445-9ECAE0E0C7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384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6A794-0064-4EFB-8516-A5EDD85AC53C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408F-8515-4EA1-851F-DF7C10BCF1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260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DCB48-65EF-47EA-A47A-66A5FC88E736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1EA0-6E39-46DB-AB08-20288CC3C0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12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A2C1C-AC94-4980-9B5E-635708C36162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9504-D331-4EF0-B7E9-76801FF3D7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340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9865C-1379-427A-800F-129309B7D00F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E00A-FC8E-4C1D-9F85-412DAE887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9704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E8304-48AD-4CBB-8CCA-2B66A5F3F452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C480-75EC-4390-A997-3A51F33BF4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654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text styles</a:t>
            </a:r>
          </a:p>
          <a:p>
            <a:pPr lvl="1"/>
            <a:r>
              <a:rPr lang="zh-TW" altLang="zh-CN"/>
              <a:t>Second level</a:t>
            </a:r>
          </a:p>
          <a:p>
            <a:pPr lvl="2"/>
            <a:r>
              <a:rPr lang="zh-TW" altLang="zh-CN"/>
              <a:t>Third level</a:t>
            </a:r>
          </a:p>
          <a:p>
            <a:pPr lvl="3"/>
            <a:r>
              <a:rPr lang="zh-TW" altLang="zh-CN"/>
              <a:t>Fourth level</a:t>
            </a:r>
          </a:p>
          <a:p>
            <a:pPr lvl="4"/>
            <a:r>
              <a:rPr lang="zh-TW" altLang="zh-CN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E2A393-057C-4C6A-B41C-1825B3818BD9}" type="datetime1">
              <a:rPr lang="zh-CN" altLang="en-US" smtClean="0"/>
              <a:pPr/>
              <a:t>2026/2/25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B2AD01-D07D-44D5-B5F4-BE07F72AD5C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2" y="45401"/>
            <a:ext cx="10424184" cy="648699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 rot="21246474">
            <a:off x="-430743" y="4779035"/>
            <a:ext cx="13095085" cy="4156051"/>
          </a:xfrm>
          <a:custGeom>
            <a:avLst/>
            <a:gdLst>
              <a:gd name="connsiteX0" fmla="*/ 0 w 9519275"/>
              <a:gd name="connsiteY0" fmla="*/ 0 h 2416068"/>
              <a:gd name="connsiteX1" fmla="*/ 9519275 w 9519275"/>
              <a:gd name="connsiteY1" fmla="*/ 0 h 2416068"/>
              <a:gd name="connsiteX2" fmla="*/ 9519275 w 9519275"/>
              <a:gd name="connsiteY2" fmla="*/ 2416068 h 2416068"/>
              <a:gd name="connsiteX3" fmla="*/ 0 w 9519275"/>
              <a:gd name="connsiteY3" fmla="*/ 2416068 h 2416068"/>
              <a:gd name="connsiteX4" fmla="*/ 0 w 9519275"/>
              <a:gd name="connsiteY4" fmla="*/ 0 h 2416068"/>
              <a:gd name="connsiteX0" fmla="*/ 0 w 9519275"/>
              <a:gd name="connsiteY0" fmla="*/ 0 h 2416068"/>
              <a:gd name="connsiteX1" fmla="*/ 9519275 w 9519275"/>
              <a:gd name="connsiteY1" fmla="*/ 0 h 2416068"/>
              <a:gd name="connsiteX2" fmla="*/ 9519275 w 9519275"/>
              <a:gd name="connsiteY2" fmla="*/ 2416068 h 2416068"/>
              <a:gd name="connsiteX3" fmla="*/ 345198 w 9519275"/>
              <a:gd name="connsiteY3" fmla="*/ 555726 h 2416068"/>
              <a:gd name="connsiteX4" fmla="*/ 0 w 9519275"/>
              <a:gd name="connsiteY4" fmla="*/ 0 h 2416068"/>
              <a:gd name="connsiteX0" fmla="*/ 0 w 9519275"/>
              <a:gd name="connsiteY0" fmla="*/ 0 h 2416068"/>
              <a:gd name="connsiteX1" fmla="*/ 9519275 w 9519275"/>
              <a:gd name="connsiteY1" fmla="*/ 0 h 2416068"/>
              <a:gd name="connsiteX2" fmla="*/ 9519275 w 9519275"/>
              <a:gd name="connsiteY2" fmla="*/ 2416068 h 2416068"/>
              <a:gd name="connsiteX3" fmla="*/ 94475 w 9519275"/>
              <a:gd name="connsiteY3" fmla="*/ 1315050 h 2416068"/>
              <a:gd name="connsiteX4" fmla="*/ 0 w 9519275"/>
              <a:gd name="connsiteY4" fmla="*/ 0 h 2416068"/>
              <a:gd name="connsiteX0" fmla="*/ 19222 w 9424800"/>
              <a:gd name="connsiteY0" fmla="*/ 11734 h 2416068"/>
              <a:gd name="connsiteX1" fmla="*/ 9424800 w 9424800"/>
              <a:gd name="connsiteY1" fmla="*/ 0 h 2416068"/>
              <a:gd name="connsiteX2" fmla="*/ 9424800 w 9424800"/>
              <a:gd name="connsiteY2" fmla="*/ 2416068 h 2416068"/>
              <a:gd name="connsiteX3" fmla="*/ 0 w 9424800"/>
              <a:gd name="connsiteY3" fmla="*/ 1315050 h 2416068"/>
              <a:gd name="connsiteX4" fmla="*/ 19222 w 9424800"/>
              <a:gd name="connsiteY4" fmla="*/ 11734 h 2416068"/>
              <a:gd name="connsiteX0" fmla="*/ 74968 w 9480546"/>
              <a:gd name="connsiteY0" fmla="*/ 11734 h 2416068"/>
              <a:gd name="connsiteX1" fmla="*/ 9480546 w 9480546"/>
              <a:gd name="connsiteY1" fmla="*/ 0 h 2416068"/>
              <a:gd name="connsiteX2" fmla="*/ 9480546 w 9480546"/>
              <a:gd name="connsiteY2" fmla="*/ 2416068 h 2416068"/>
              <a:gd name="connsiteX3" fmla="*/ 0 w 9480546"/>
              <a:gd name="connsiteY3" fmla="*/ 1360366 h 2416068"/>
              <a:gd name="connsiteX4" fmla="*/ 74968 w 9480546"/>
              <a:gd name="connsiteY4" fmla="*/ 11734 h 2416068"/>
              <a:gd name="connsiteX0" fmla="*/ 74968 w 9480546"/>
              <a:gd name="connsiteY0" fmla="*/ 11734 h 2168897"/>
              <a:gd name="connsiteX1" fmla="*/ 9480546 w 9480546"/>
              <a:gd name="connsiteY1" fmla="*/ 0 h 2168897"/>
              <a:gd name="connsiteX2" fmla="*/ 8446356 w 9480546"/>
              <a:gd name="connsiteY2" fmla="*/ 2168897 h 2168897"/>
              <a:gd name="connsiteX3" fmla="*/ 0 w 9480546"/>
              <a:gd name="connsiteY3" fmla="*/ 1360366 h 2168897"/>
              <a:gd name="connsiteX4" fmla="*/ 74968 w 9480546"/>
              <a:gd name="connsiteY4" fmla="*/ 11734 h 2168897"/>
              <a:gd name="connsiteX0" fmla="*/ 74968 w 9480546"/>
              <a:gd name="connsiteY0" fmla="*/ 11734 h 2331639"/>
              <a:gd name="connsiteX1" fmla="*/ 9480546 w 9480546"/>
              <a:gd name="connsiteY1" fmla="*/ 0 h 2331639"/>
              <a:gd name="connsiteX2" fmla="*/ 9157306 w 9480546"/>
              <a:gd name="connsiteY2" fmla="*/ 2331639 h 2331639"/>
              <a:gd name="connsiteX3" fmla="*/ 0 w 9480546"/>
              <a:gd name="connsiteY3" fmla="*/ 1360366 h 2331639"/>
              <a:gd name="connsiteX4" fmla="*/ 74968 w 9480546"/>
              <a:gd name="connsiteY4" fmla="*/ 11734 h 233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0546" h="2331639">
                <a:moveTo>
                  <a:pt x="74968" y="11734"/>
                </a:moveTo>
                <a:lnTo>
                  <a:pt x="9480546" y="0"/>
                </a:lnTo>
                <a:lnTo>
                  <a:pt x="9157306" y="2331639"/>
                </a:lnTo>
                <a:lnTo>
                  <a:pt x="0" y="1360366"/>
                </a:lnTo>
                <a:lnTo>
                  <a:pt x="74968" y="1173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>
            <a:off x="5242403" y="363198"/>
            <a:ext cx="7180064" cy="5120641"/>
          </a:xfrm>
          <a:custGeom>
            <a:avLst/>
            <a:gdLst>
              <a:gd name="connsiteX0" fmla="*/ 4953000 w 4953000"/>
              <a:gd name="connsiteY0" fmla="*/ 0 h 3409950"/>
              <a:gd name="connsiteX1" fmla="*/ 2228850 w 4953000"/>
              <a:gd name="connsiteY1" fmla="*/ 285750 h 3409950"/>
              <a:gd name="connsiteX2" fmla="*/ 0 w 4953000"/>
              <a:gd name="connsiteY2" fmla="*/ 2971800 h 3409950"/>
              <a:gd name="connsiteX3" fmla="*/ 190500 w 4953000"/>
              <a:gd name="connsiteY3" fmla="*/ 3409950 h 3409950"/>
              <a:gd name="connsiteX4" fmla="*/ 4933950 w 4953000"/>
              <a:gd name="connsiteY4" fmla="*/ 3409950 h 3409950"/>
              <a:gd name="connsiteX5" fmla="*/ 4953000 w 4953000"/>
              <a:gd name="connsiteY5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3409950">
                <a:moveTo>
                  <a:pt x="4953000" y="0"/>
                </a:moveTo>
                <a:lnTo>
                  <a:pt x="2228850" y="285750"/>
                </a:lnTo>
                <a:lnTo>
                  <a:pt x="0" y="2971800"/>
                </a:lnTo>
                <a:lnTo>
                  <a:pt x="190500" y="3409950"/>
                </a:lnTo>
                <a:lnTo>
                  <a:pt x="4933950" y="3409950"/>
                </a:lnTo>
                <a:lnTo>
                  <a:pt x="49530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直角三角形 15"/>
          <p:cNvSpPr/>
          <p:nvPr/>
        </p:nvSpPr>
        <p:spPr bwMode="auto">
          <a:xfrm rot="21244593">
            <a:off x="-174417" y="-649564"/>
            <a:ext cx="12786705" cy="1830420"/>
          </a:xfrm>
          <a:custGeom>
            <a:avLst/>
            <a:gdLst>
              <a:gd name="connsiteX0" fmla="*/ 0 w 13222582"/>
              <a:gd name="connsiteY0" fmla="*/ 2248049 h 2248049"/>
              <a:gd name="connsiteX1" fmla="*/ 0 w 13222582"/>
              <a:gd name="connsiteY1" fmla="*/ 0 h 2248049"/>
              <a:gd name="connsiteX2" fmla="*/ 13222582 w 13222582"/>
              <a:gd name="connsiteY2" fmla="*/ 2248049 h 2248049"/>
              <a:gd name="connsiteX3" fmla="*/ 0 w 13222582"/>
              <a:gd name="connsiteY3" fmla="*/ 2248049 h 2248049"/>
              <a:gd name="connsiteX0" fmla="*/ 0 w 10682122"/>
              <a:gd name="connsiteY0" fmla="*/ 2248049 h 2261719"/>
              <a:gd name="connsiteX1" fmla="*/ 0 w 10682122"/>
              <a:gd name="connsiteY1" fmla="*/ 0 h 2261719"/>
              <a:gd name="connsiteX2" fmla="*/ 10682122 w 10682122"/>
              <a:gd name="connsiteY2" fmla="*/ 2261719 h 2261719"/>
              <a:gd name="connsiteX3" fmla="*/ 0 w 10682122"/>
              <a:gd name="connsiteY3" fmla="*/ 2248049 h 2261719"/>
              <a:gd name="connsiteX0" fmla="*/ 0 w 10682122"/>
              <a:gd name="connsiteY0" fmla="*/ 1474327 h 1487997"/>
              <a:gd name="connsiteX1" fmla="*/ 284529 w 10682122"/>
              <a:gd name="connsiteY1" fmla="*/ 0 h 1487997"/>
              <a:gd name="connsiteX2" fmla="*/ 10682122 w 10682122"/>
              <a:gd name="connsiteY2" fmla="*/ 1487997 h 1487997"/>
              <a:gd name="connsiteX3" fmla="*/ 0 w 10682122"/>
              <a:gd name="connsiteY3" fmla="*/ 1474327 h 1487997"/>
              <a:gd name="connsiteX0" fmla="*/ 0 w 10682122"/>
              <a:gd name="connsiteY0" fmla="*/ 1474327 h 1487997"/>
              <a:gd name="connsiteX1" fmla="*/ 284529 w 10682122"/>
              <a:gd name="connsiteY1" fmla="*/ 0 h 1487997"/>
              <a:gd name="connsiteX2" fmla="*/ 9829603 w 10682122"/>
              <a:gd name="connsiteY2" fmla="*/ 1376431 h 1487997"/>
              <a:gd name="connsiteX3" fmla="*/ 10682122 w 10682122"/>
              <a:gd name="connsiteY3" fmla="*/ 1487997 h 1487997"/>
              <a:gd name="connsiteX4" fmla="*/ 0 w 10682122"/>
              <a:gd name="connsiteY4" fmla="*/ 1474327 h 1487997"/>
              <a:gd name="connsiteX0" fmla="*/ 0 w 10682122"/>
              <a:gd name="connsiteY0" fmla="*/ 1474327 h 1487997"/>
              <a:gd name="connsiteX1" fmla="*/ 284529 w 10682122"/>
              <a:gd name="connsiteY1" fmla="*/ 0 h 1487997"/>
              <a:gd name="connsiteX2" fmla="*/ 10038794 w 10682122"/>
              <a:gd name="connsiteY2" fmla="*/ 1047922 h 1487997"/>
              <a:gd name="connsiteX3" fmla="*/ 10682122 w 10682122"/>
              <a:gd name="connsiteY3" fmla="*/ 1487997 h 1487997"/>
              <a:gd name="connsiteX4" fmla="*/ 0 w 10682122"/>
              <a:gd name="connsiteY4" fmla="*/ 1474327 h 1487997"/>
              <a:gd name="connsiteX0" fmla="*/ 0 w 10038794"/>
              <a:gd name="connsiteY0" fmla="*/ 1474327 h 1491279"/>
              <a:gd name="connsiteX1" fmla="*/ 284529 w 10038794"/>
              <a:gd name="connsiteY1" fmla="*/ 0 h 1491279"/>
              <a:gd name="connsiteX2" fmla="*/ 10038794 w 10038794"/>
              <a:gd name="connsiteY2" fmla="*/ 1047922 h 1491279"/>
              <a:gd name="connsiteX3" fmla="*/ 10010541 w 10038794"/>
              <a:gd name="connsiteY3" fmla="*/ 1491279 h 1491279"/>
              <a:gd name="connsiteX4" fmla="*/ 0 w 10038794"/>
              <a:gd name="connsiteY4" fmla="*/ 1474327 h 1491279"/>
              <a:gd name="connsiteX0" fmla="*/ 0 w 9823739"/>
              <a:gd name="connsiteY0" fmla="*/ 1511232 h 1511232"/>
              <a:gd name="connsiteX1" fmla="*/ 69474 w 9823739"/>
              <a:gd name="connsiteY1" fmla="*/ 0 h 1511232"/>
              <a:gd name="connsiteX2" fmla="*/ 9823739 w 9823739"/>
              <a:gd name="connsiteY2" fmla="*/ 1047922 h 1511232"/>
              <a:gd name="connsiteX3" fmla="*/ 9795486 w 9823739"/>
              <a:gd name="connsiteY3" fmla="*/ 1491279 h 1511232"/>
              <a:gd name="connsiteX4" fmla="*/ 0 w 9823739"/>
              <a:gd name="connsiteY4" fmla="*/ 1511232 h 1511232"/>
              <a:gd name="connsiteX0" fmla="*/ 0 w 9823739"/>
              <a:gd name="connsiteY0" fmla="*/ 1502245 h 1502245"/>
              <a:gd name="connsiteX1" fmla="*/ 156095 w 9823739"/>
              <a:gd name="connsiteY1" fmla="*/ 0 h 1502245"/>
              <a:gd name="connsiteX2" fmla="*/ 9823739 w 9823739"/>
              <a:gd name="connsiteY2" fmla="*/ 1038935 h 1502245"/>
              <a:gd name="connsiteX3" fmla="*/ 9795486 w 9823739"/>
              <a:gd name="connsiteY3" fmla="*/ 1482292 h 1502245"/>
              <a:gd name="connsiteX4" fmla="*/ 0 w 9823739"/>
              <a:gd name="connsiteY4" fmla="*/ 1502245 h 1502245"/>
              <a:gd name="connsiteX0" fmla="*/ 0 w 9823739"/>
              <a:gd name="connsiteY0" fmla="*/ 1502245 h 1502245"/>
              <a:gd name="connsiteX1" fmla="*/ 156095 w 9823739"/>
              <a:gd name="connsiteY1" fmla="*/ 0 h 1502245"/>
              <a:gd name="connsiteX2" fmla="*/ 9823739 w 9823739"/>
              <a:gd name="connsiteY2" fmla="*/ 1038935 h 1502245"/>
              <a:gd name="connsiteX3" fmla="*/ 9769499 w 9823739"/>
              <a:gd name="connsiteY3" fmla="*/ 1479596 h 1502245"/>
              <a:gd name="connsiteX4" fmla="*/ 0 w 9823739"/>
              <a:gd name="connsiteY4" fmla="*/ 1502245 h 15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39" h="1502245">
                <a:moveTo>
                  <a:pt x="0" y="1502245"/>
                </a:moveTo>
                <a:lnTo>
                  <a:pt x="156095" y="0"/>
                </a:lnTo>
                <a:lnTo>
                  <a:pt x="9823739" y="1038935"/>
                </a:lnTo>
                <a:lnTo>
                  <a:pt x="9769499" y="1479596"/>
                </a:lnTo>
                <a:lnTo>
                  <a:pt x="0" y="150224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5375919" y="4080866"/>
            <a:ext cx="7276075" cy="810039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le 15"/>
          <p:cNvSpPr txBox="1">
            <a:spLocks/>
          </p:cNvSpPr>
          <p:nvPr/>
        </p:nvSpPr>
        <p:spPr bwMode="auto">
          <a:xfrm>
            <a:off x="7331882" y="1903052"/>
            <a:ext cx="486011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繁星推薦系統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90" y="5556616"/>
            <a:ext cx="5095680" cy="1379574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229207" y="5254901"/>
            <a:ext cx="357020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教育的服務</a:t>
            </a:r>
            <a:endParaRPr lang="en-US" altLang="zh-TW" sz="32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3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是我們的責任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344589"/>
      </p:ext>
    </p:extLst>
  </p:cSld>
  <p:clrMapOvr>
    <a:masterClrMapping/>
  </p:clrMapOvr>
  <p:transition spd="slow" advTm="6396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6148" y="386103"/>
            <a:ext cx="4036746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學生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系統畫面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繁星入學系統</a:t>
            </a:r>
          </a:p>
        </p:txBody>
      </p:sp>
      <p:sp>
        <p:nvSpPr>
          <p:cNvPr id="41" name="TextBox 61"/>
          <p:cNvSpPr txBox="1"/>
          <p:nvPr/>
        </p:nvSpPr>
        <p:spPr>
          <a:xfrm>
            <a:off x="437892" y="2291240"/>
            <a:ext cx="553998" cy="290848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TW" altLang="en-US" sz="2400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學校可填校系數參考</a:t>
            </a:r>
          </a:p>
        </p:txBody>
      </p:sp>
      <p:cxnSp>
        <p:nvCxnSpPr>
          <p:cNvPr id="42" name="直接连接符 15"/>
          <p:cNvCxnSpPr/>
          <p:nvPr/>
        </p:nvCxnSpPr>
        <p:spPr>
          <a:xfrm>
            <a:off x="110859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40" y="234836"/>
            <a:ext cx="8097193" cy="6262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61"/>
          <p:cNvSpPr txBox="1"/>
          <p:nvPr/>
        </p:nvSpPr>
        <p:spPr>
          <a:xfrm>
            <a:off x="1902476" y="1483802"/>
            <a:ext cx="1292662" cy="46241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TW" altLang="en-US" sz="2400" b="1" spc="4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方便親師生一同討論評估</a:t>
            </a:r>
            <a:endParaRPr lang="en-US" altLang="zh-TW" sz="2400" b="1" spc="4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TW" altLang="en-US" sz="2400" b="1" spc="4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整理出各學群有達門檻的校系數</a:t>
            </a:r>
            <a:endParaRPr lang="en-US" altLang="zh-TW" sz="2400" b="1" spc="4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TW" sz="2400" b="1" spc="4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7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756" y="285276"/>
            <a:ext cx="3465095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繁星入學系統</a:t>
            </a:r>
          </a:p>
        </p:txBody>
      </p:sp>
      <p:cxnSp>
        <p:nvCxnSpPr>
          <p:cNvPr id="42" name="直接连接符 15"/>
          <p:cNvCxnSpPr/>
          <p:nvPr/>
        </p:nvCxnSpPr>
        <p:spPr>
          <a:xfrm>
            <a:off x="110859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713298" y="6075395"/>
            <a:ext cx="872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按排行查詢後的畫面，可以看出自己選的系目前的排名</a:t>
            </a:r>
            <a:r>
              <a:rPr lang="en-US" altLang="zh-TW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黃色是自己，灰色是其他人</a:t>
            </a:r>
            <a:r>
              <a:rPr lang="en-US" altLang="zh-TW" b="1" dirty="0">
                <a:solidFill>
                  <a:schemeClr val="accent5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9227" y="4052124"/>
            <a:ext cx="1052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學生本人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黃色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，在本校中，與有選填臺灣師範大學第一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三學群同學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跨學群，共可推薦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  <a:r>
              <a:rPr lang="en-US" altLang="zh-TW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的即時排名</a:t>
            </a:r>
          </a:p>
        </p:txBody>
      </p:sp>
      <p:sp>
        <p:nvSpPr>
          <p:cNvPr id="12" name="TextBox 61"/>
          <p:cNvSpPr txBox="1"/>
          <p:nvPr/>
        </p:nvSpPr>
        <p:spPr>
          <a:xfrm>
            <a:off x="552470" y="1178696"/>
            <a:ext cx="461665" cy="543948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TW" altLang="en-US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選填志願時</a:t>
            </a:r>
            <a:r>
              <a:rPr lang="zh-TW" altLang="en-US" b="1" spc="4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即時確認</a:t>
            </a:r>
            <a:r>
              <a:rPr lang="zh-TW" altLang="en-US" b="1" spc="40" dirty="0">
                <a:latin typeface="微软雅黑" pitchFamily="34" charset="-122"/>
                <a:ea typeface="微软雅黑" pitchFamily="34" charset="-122"/>
              </a:rPr>
              <a:t>學群</a:t>
            </a:r>
            <a:r>
              <a:rPr lang="zh-TW" altLang="en-US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、學校志願排名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05" y="4361433"/>
            <a:ext cx="8980052" cy="1622145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337911" y="333173"/>
            <a:ext cx="3843050" cy="3665869"/>
            <a:chOff x="2829827" y="102232"/>
            <a:chExt cx="3843050" cy="3665869"/>
          </a:xfrm>
        </p:grpSpPr>
        <p:sp>
          <p:nvSpPr>
            <p:cNvPr id="13" name="文字方塊 12"/>
            <p:cNvSpPr txBox="1"/>
            <p:nvPr/>
          </p:nvSpPr>
          <p:spPr>
            <a:xfrm>
              <a:off x="2829827" y="1224120"/>
              <a:ext cx="2026670" cy="1569660"/>
            </a:xfrm>
            <a:prstGeom prst="rect">
              <a:avLst/>
            </a:prstGeom>
            <a:solidFill>
              <a:schemeClr val="bg2">
                <a:lumMod val="75000"/>
                <a:alpha val="31000"/>
              </a:schemeClr>
            </a:solidFill>
            <a:ln w="25400">
              <a:solidFill>
                <a:schemeClr val="accent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2400" b="1" dirty="0">
                  <a:latin typeface="微軟正黑體" pitchFamily="34" charset="-120"/>
                  <a:ea typeface="微軟正黑體" pitchFamily="34" charset="-120"/>
                </a:rPr>
                <a:t>例</a:t>
              </a:r>
              <a:r>
                <a:rPr kumimoji="0" lang="en-US" altLang="zh-TW" sz="2400" b="1" dirty="0"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kumimoji="0" lang="en-US" altLang="zh-TW" sz="2400" b="1" dirty="0">
                  <a:latin typeface="Gill Sans MT" pitchFamily="34" charset="0"/>
                  <a:ea typeface="超世紀粗顏楷" pitchFamily="2" charset="-120"/>
                </a:rPr>
                <a:t> </a:t>
              </a:r>
              <a:r>
                <a:rPr lang="zh-TW" altLang="en-US" sz="2400" b="1" dirty="0">
                  <a:solidFill>
                    <a:srgbClr val="0000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kumimoji="0" lang="zh-TW" altLang="en-US" sz="2400" b="1" dirty="0">
                  <a:solidFill>
                    <a:srgbClr val="0000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</a:t>
              </a:r>
              <a:endParaRPr kumimoji="0" lang="en-US" altLang="zh-TW" sz="2400" b="1" dirty="0">
                <a:solidFill>
                  <a:srgbClr val="0000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zh-TW" altLang="zh-TW" sz="2400" b="1" dirty="0">
                  <a:latin typeface="Gill Sans MT" pitchFamily="34" charset="0"/>
                  <a:ea typeface="微軟正黑體" pitchFamily="34" charset="-120"/>
                </a:rPr>
                <a:t>第一類學群</a:t>
              </a:r>
              <a:endParaRPr kumimoji="0" lang="en-US" altLang="zh-TW" sz="2400" b="1" dirty="0">
                <a:latin typeface="Gill Sans MT" pitchFamily="34" charset="0"/>
                <a:ea typeface="微軟正黑體" pitchFamily="34" charset="-120"/>
              </a:endParaRPr>
            </a:p>
            <a:p>
              <a:pPr algn="ctr"/>
              <a:r>
                <a:rPr kumimoji="0" lang="zh-TW" altLang="zh-TW" sz="2400" b="1" dirty="0">
                  <a:latin typeface="Gill Sans MT" pitchFamily="34" charset="0"/>
                  <a:ea typeface="微軟正黑體" pitchFamily="34" charset="-120"/>
                </a:rPr>
                <a:t>第二類學群</a:t>
              </a:r>
              <a:endParaRPr kumimoji="0" lang="en-US" altLang="zh-TW" sz="2400" b="1" dirty="0">
                <a:latin typeface="Gill Sans MT" pitchFamily="34" charset="0"/>
                <a:ea typeface="微軟正黑體" pitchFamily="34" charset="-120"/>
              </a:endParaRPr>
            </a:p>
            <a:p>
              <a:pPr algn="ctr"/>
              <a:r>
                <a:rPr kumimoji="0" lang="zh-TW" altLang="zh-TW" sz="2400" b="1" dirty="0">
                  <a:latin typeface="Gill Sans MT" pitchFamily="34" charset="0"/>
                  <a:ea typeface="微軟正黑體" pitchFamily="34" charset="-120"/>
                </a:rPr>
                <a:t>第三類學群</a:t>
              </a:r>
              <a:endParaRPr kumimoji="0" lang="en-US" altLang="zh-TW" sz="2400" b="1" dirty="0">
                <a:latin typeface="Gill Sans MT" pitchFamily="34" charset="0"/>
                <a:ea typeface="微軟正黑體" pitchFamily="34" charset="-120"/>
              </a:endParaRPr>
            </a:p>
          </p:txBody>
        </p: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4853224" y="102232"/>
              <a:ext cx="1451282" cy="1482079"/>
              <a:chOff x="2924" y="1722"/>
              <a:chExt cx="444" cy="727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3111" y="1722"/>
                <a:ext cx="257" cy="3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 dirty="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16" name="直線接點 15"/>
              <p:cNvCxnSpPr>
                <a:endCxn id="15" idx="3"/>
              </p:cNvCxnSpPr>
              <p:nvPr/>
            </p:nvCxnSpPr>
            <p:spPr>
              <a:xfrm flipV="1">
                <a:off x="2924" y="1991"/>
                <a:ext cx="225" cy="45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856499" y="1377894"/>
              <a:ext cx="1758139" cy="631974"/>
              <a:chOff x="2971" y="2348"/>
              <a:chExt cx="525" cy="310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3239" y="2348"/>
                <a:ext cx="257" cy="27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19" name="直線接點 18"/>
              <p:cNvCxnSpPr>
                <a:stCxn id="13" idx="3"/>
                <a:endCxn id="18" idx="2"/>
              </p:cNvCxnSpPr>
              <p:nvPr/>
            </p:nvCxnSpPr>
            <p:spPr>
              <a:xfrm flipV="1">
                <a:off x="2971" y="2488"/>
                <a:ext cx="268" cy="1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4855726" y="1946272"/>
              <a:ext cx="1723300" cy="568775"/>
              <a:chOff x="2969" y="2682"/>
              <a:chExt cx="513" cy="279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3225" y="2682"/>
                <a:ext cx="257" cy="27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22" name="直線接點 21"/>
              <p:cNvCxnSpPr>
                <a:stCxn id="13" idx="3"/>
                <a:endCxn id="21" idx="2"/>
              </p:cNvCxnSpPr>
              <p:nvPr/>
            </p:nvCxnSpPr>
            <p:spPr>
              <a:xfrm>
                <a:off x="2969" y="2713"/>
                <a:ext cx="256" cy="10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4865804" y="2582139"/>
              <a:ext cx="1592288" cy="564699"/>
              <a:chOff x="2972" y="3011"/>
              <a:chExt cx="474" cy="277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3189" y="3011"/>
                <a:ext cx="257" cy="2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25" name="直線接點 24"/>
              <p:cNvCxnSpPr>
                <a:endCxn id="34" idx="1"/>
              </p:cNvCxnSpPr>
              <p:nvPr/>
            </p:nvCxnSpPr>
            <p:spPr>
              <a:xfrm>
                <a:off x="2972" y="3103"/>
                <a:ext cx="221" cy="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4853265" y="728088"/>
              <a:ext cx="1819612" cy="858260"/>
              <a:chOff x="2924" y="2058"/>
              <a:chExt cx="563" cy="421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3230" y="2058"/>
                <a:ext cx="257" cy="2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28" name="直線接點 27"/>
              <p:cNvCxnSpPr>
                <a:endCxn id="33" idx="1"/>
              </p:cNvCxnSpPr>
              <p:nvPr/>
            </p:nvCxnSpPr>
            <p:spPr>
              <a:xfrm flipV="1">
                <a:off x="2924" y="2203"/>
                <a:ext cx="306" cy="2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4832215" y="2769176"/>
              <a:ext cx="1182459" cy="998925"/>
              <a:chOff x="2962" y="3146"/>
              <a:chExt cx="352" cy="490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3057" y="3359"/>
                <a:ext cx="257" cy="2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kumimoji="0" lang="zh-TW" altLang="en-US" sz="1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endParaRPr>
              </a:p>
            </p:txBody>
          </p:sp>
          <p:cxnSp>
            <p:nvCxnSpPr>
              <p:cNvPr id="31" name="直線接點 30"/>
              <p:cNvCxnSpPr>
                <a:endCxn id="30" idx="2"/>
              </p:cNvCxnSpPr>
              <p:nvPr/>
            </p:nvCxnSpPr>
            <p:spPr>
              <a:xfrm>
                <a:off x="2962" y="3146"/>
                <a:ext cx="95" cy="35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字方塊 31"/>
            <p:cNvSpPr txBox="1"/>
            <p:nvPr/>
          </p:nvSpPr>
          <p:spPr>
            <a:xfrm>
              <a:off x="5464466" y="230495"/>
              <a:ext cx="860651" cy="369332"/>
            </a:xfrm>
            <a:prstGeom prst="rect">
              <a:avLst/>
            </a:prstGeom>
            <a:noFill/>
            <a:ln w="2540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b="1" dirty="0">
                  <a:latin typeface="微軟正黑體" pitchFamily="34" charset="-120"/>
                  <a:ea typeface="微軟正黑體" pitchFamily="34" charset="-120"/>
                </a:rPr>
                <a:t>順序</a:t>
              </a:r>
              <a:r>
                <a:rPr kumimoji="0" lang="en-US" altLang="zh-TW" b="1" dirty="0">
                  <a:latin typeface="微軟正黑體" pitchFamily="34" charset="-120"/>
                  <a:ea typeface="微軟正黑體" pitchFamily="34" charset="-120"/>
                </a:rPr>
                <a:t>1</a:t>
              </a:r>
              <a:endParaRPr kumimoji="0" lang="en-US" altLang="zh-TW" b="1" dirty="0">
                <a:latin typeface="Gill Sans MT" pitchFamily="34" charset="0"/>
                <a:ea typeface="微軟正黑體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842870" y="838040"/>
              <a:ext cx="827857" cy="369332"/>
            </a:xfrm>
            <a:prstGeom prst="rect">
              <a:avLst/>
            </a:prstGeom>
            <a:solidFill>
              <a:srgbClr val="FFC000"/>
            </a:solidFill>
            <a:ln w="2540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b="1" dirty="0">
                  <a:latin typeface="微軟正黑體" pitchFamily="34" charset="-120"/>
                  <a:ea typeface="微軟正黑體" pitchFamily="34" charset="-120"/>
                </a:rPr>
                <a:t>順序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2</a:t>
              </a:r>
              <a:endParaRPr kumimoji="0" lang="en-US" altLang="zh-TW" b="1" dirty="0">
                <a:latin typeface="Gill Sans MT" pitchFamily="34" charset="0"/>
                <a:ea typeface="微軟正黑體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609034" y="2673411"/>
              <a:ext cx="860651" cy="369332"/>
            </a:xfrm>
            <a:prstGeom prst="rect">
              <a:avLst/>
            </a:prstGeom>
            <a:noFill/>
            <a:ln w="25400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b="1" dirty="0">
                  <a:latin typeface="微軟正黑體" pitchFamily="34" charset="-120"/>
                  <a:ea typeface="微軟正黑體" pitchFamily="34" charset="-120"/>
                </a:rPr>
                <a:t>順序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3</a:t>
              </a:r>
              <a:endParaRPr kumimoji="0" lang="en-US" altLang="zh-TW" b="1" dirty="0">
                <a:latin typeface="Gill Sans MT" pitchFamily="34" charset="0"/>
                <a:ea typeface="微軟正黑體" pitchFamily="34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251" y="285276"/>
            <a:ext cx="6749099" cy="17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25" y="865448"/>
            <a:ext cx="6083851" cy="56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1756" y="285277"/>
            <a:ext cx="4816880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繁星入學系統</a:t>
            </a:r>
          </a:p>
        </p:txBody>
      </p:sp>
      <p:sp>
        <p:nvSpPr>
          <p:cNvPr id="41" name="TextBox 61"/>
          <p:cNvSpPr txBox="1"/>
          <p:nvPr/>
        </p:nvSpPr>
        <p:spPr>
          <a:xfrm>
            <a:off x="397895" y="1848183"/>
            <a:ext cx="492443" cy="1923604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TW" altLang="en-US" sz="2000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志願額滿狀況表</a:t>
            </a:r>
          </a:p>
        </p:txBody>
      </p:sp>
      <p:cxnSp>
        <p:nvCxnSpPr>
          <p:cNvPr id="42" name="直接连接符 15"/>
          <p:cNvCxnSpPr/>
          <p:nvPr/>
        </p:nvCxnSpPr>
        <p:spPr>
          <a:xfrm>
            <a:off x="110859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 bwMode="auto">
          <a:xfrm>
            <a:off x="8309610" y="2698062"/>
            <a:ext cx="582930" cy="361611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4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756" y="285277"/>
            <a:ext cx="3986618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系統畫面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繁星入學系統</a:t>
            </a:r>
          </a:p>
        </p:txBody>
      </p:sp>
      <p:sp>
        <p:nvSpPr>
          <p:cNvPr id="41" name="TextBox 61"/>
          <p:cNvSpPr txBox="1"/>
          <p:nvPr/>
        </p:nvSpPr>
        <p:spPr>
          <a:xfrm>
            <a:off x="613340" y="1899482"/>
            <a:ext cx="553998" cy="290848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TW" altLang="en-US" sz="2400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入選後填寫志願作業</a:t>
            </a:r>
          </a:p>
        </p:txBody>
      </p:sp>
      <p:cxnSp>
        <p:nvCxnSpPr>
          <p:cNvPr id="42" name="直接连接符 15"/>
          <p:cNvCxnSpPr/>
          <p:nvPr/>
        </p:nvCxnSpPr>
        <p:spPr>
          <a:xfrm>
            <a:off x="110859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8" y="1428459"/>
            <a:ext cx="9770908" cy="48857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83935" y="149472"/>
            <a:ext cx="78598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學生入選後鎖定中選志願設定為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鎖定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意即推薦代表科系被「鎖定」在第一志願，「不能」變更志願順序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778000" y="1084831"/>
            <a:ext cx="275783" cy="2757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6990" y="260104"/>
            <a:ext cx="1338020" cy="133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方正兰亭超细黑简体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366504" y="1718912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814319" y="1249680"/>
            <a:ext cx="1552185" cy="16024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90280" y="5508391"/>
            <a:ext cx="751825" cy="7518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9373914" y="1718912"/>
            <a:ext cx="437743" cy="437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698241" y="5669281"/>
            <a:ext cx="546040" cy="5909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936297" y="1718911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87594" y="1360614"/>
            <a:ext cx="3375601" cy="3375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87594" y="1529275"/>
            <a:ext cx="4009871" cy="36929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5"/>
          <p:cNvSpPr txBox="1"/>
          <p:nvPr/>
        </p:nvSpPr>
        <p:spPr>
          <a:xfrm>
            <a:off x="4671553" y="2945046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Tw Cen MT" panose="020B0602020104020603" pitchFamily="34" charset="0"/>
                <a:ea typeface="方正兰亭超细黑简体" panose="02000000000000000000" pitchFamily="2" charset="-122"/>
              </a:rPr>
              <a:t>THANKS</a:t>
            </a:r>
            <a:endParaRPr lang="zh-CN" altLang="en-US" sz="5400" b="1" dirty="0">
              <a:solidFill>
                <a:schemeClr val="bg1"/>
              </a:solidFill>
              <a:latin typeface="Tw Cen MT" panose="020B0602020104020603" pitchFamily="34" charset="0"/>
              <a:ea typeface="方正兰亭超细黑简体" panose="02000000000000000000" pitchFamily="2" charset="-122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0" y="134113"/>
            <a:ext cx="2971167" cy="8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452301" y="6502014"/>
            <a:ext cx="683943" cy="365125"/>
          </a:xfrm>
        </p:spPr>
        <p:txBody>
          <a:bodyPr/>
          <a:lstStyle/>
          <a:p>
            <a:fld id="{A7559504-D331-4EF0-B7E9-76801FF3D759}" type="slidenum">
              <a:rPr lang="zh-CN" altLang="en-US" sz="24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4288" y="171928"/>
            <a:ext cx="4192739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繁星作業流程</a:t>
            </a:r>
            <a:r>
              <a:rPr lang="en-US" altLang="zh-TW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變動比序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繁星入學系統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1973971" y="1277289"/>
            <a:ext cx="6562308" cy="5392002"/>
            <a:chOff x="2782770" y="971290"/>
            <a:chExt cx="6261954" cy="5392002"/>
          </a:xfrm>
        </p:grpSpPr>
        <p:sp>
          <p:nvSpPr>
            <p:cNvPr id="24" name="流程圖: 程序 23"/>
            <p:cNvSpPr/>
            <p:nvPr/>
          </p:nvSpPr>
          <p:spPr>
            <a:xfrm>
              <a:off x="3187583" y="1099486"/>
              <a:ext cx="1512887" cy="4318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登入系統</a:t>
              </a:r>
            </a:p>
          </p:txBody>
        </p:sp>
        <p:sp>
          <p:nvSpPr>
            <p:cNvPr id="25" name="流程圖: 程序 24"/>
            <p:cNvSpPr/>
            <p:nvPr/>
          </p:nvSpPr>
          <p:spPr>
            <a:xfrm>
              <a:off x="3187583" y="2180574"/>
              <a:ext cx="1512887" cy="4318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填寫志願</a:t>
              </a:r>
            </a:p>
          </p:txBody>
        </p:sp>
        <p:cxnSp>
          <p:nvCxnSpPr>
            <p:cNvPr id="26" name="直線單箭頭接點 25"/>
            <p:cNvCxnSpPr>
              <a:stCxn id="24" idx="2"/>
              <a:endCxn id="25" idx="0"/>
            </p:cNvCxnSpPr>
            <p:nvPr/>
          </p:nvCxnSpPr>
          <p:spPr>
            <a:xfrm>
              <a:off x="3944820" y="1531286"/>
              <a:ext cx="0" cy="649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矩形圖說文字 28"/>
            <p:cNvSpPr/>
            <p:nvPr/>
          </p:nvSpPr>
          <p:spPr>
            <a:xfrm>
              <a:off x="5643442" y="971290"/>
              <a:ext cx="3401282" cy="2121714"/>
            </a:xfrm>
            <a:prstGeom prst="wedgeRectCallout">
              <a:avLst>
                <a:gd name="adj1" fmla="val -77051"/>
                <a:gd name="adj2" fmla="val 27219"/>
              </a:avLst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0"/>
            <p:cNvSpPr txBox="1">
              <a:spLocks noChangeArrowheads="1"/>
            </p:cNvSpPr>
            <p:nvPr/>
          </p:nvSpPr>
          <p:spPr bwMode="auto">
            <a:xfrm>
              <a:off x="2813890" y="3805842"/>
              <a:ext cx="13216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"/>
                <a:defRPr sz="3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"/>
                <a:defRPr sz="26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BBB59"/>
                </a:buClr>
                <a:buFont typeface="Wingdings 2" panose="05020102010507070707" pitchFamily="18" charset="2"/>
                <a:buChar char="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8064A2"/>
                </a:buClr>
                <a:buFont typeface="Wingdings 2" panose="050201020105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分發後</a:t>
              </a:r>
            </a:p>
          </p:txBody>
        </p:sp>
        <p:sp>
          <p:nvSpPr>
            <p:cNvPr id="31" name="流程圖: 決策 30"/>
            <p:cNvSpPr/>
            <p:nvPr/>
          </p:nvSpPr>
          <p:spPr>
            <a:xfrm>
              <a:off x="2782770" y="4422124"/>
              <a:ext cx="2322513" cy="719137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入選</a:t>
              </a:r>
            </a:p>
          </p:txBody>
        </p:sp>
        <p:cxnSp>
          <p:nvCxnSpPr>
            <p:cNvPr id="32" name="直線單箭頭接點 31"/>
            <p:cNvCxnSpPr>
              <a:stCxn id="25" idx="2"/>
              <a:endCxn id="31" idx="0"/>
            </p:cNvCxnSpPr>
            <p:nvPr/>
          </p:nvCxnSpPr>
          <p:spPr>
            <a:xfrm>
              <a:off x="3944027" y="2612374"/>
              <a:ext cx="0" cy="18097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流程圖: 程序 32"/>
            <p:cNvSpPr/>
            <p:nvPr/>
          </p:nvSpPr>
          <p:spPr>
            <a:xfrm>
              <a:off x="2971683" y="5734986"/>
              <a:ext cx="1944687" cy="628306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補填志願</a:t>
              </a:r>
            </a:p>
          </p:txBody>
        </p:sp>
        <p:cxnSp>
          <p:nvCxnSpPr>
            <p:cNvPr id="34" name="直線單箭頭接點 33"/>
            <p:cNvCxnSpPr>
              <a:stCxn id="31" idx="2"/>
              <a:endCxn id="33" idx="0"/>
            </p:cNvCxnSpPr>
            <p:nvPr/>
          </p:nvCxnSpPr>
          <p:spPr>
            <a:xfrm>
              <a:off x="3944027" y="5141261"/>
              <a:ext cx="0" cy="593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 bwMode="auto">
          <a:xfrm>
            <a:off x="1883857" y="1115122"/>
            <a:ext cx="6858700" cy="5664819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85541" y="304831"/>
            <a:ext cx="267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校內推薦階段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9058080" y="1115121"/>
            <a:ext cx="2962935" cy="566482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124987" y="159347"/>
            <a:ext cx="261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甄委會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正式報名階段</a:t>
            </a:r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4139857" y="2729828"/>
            <a:ext cx="5334737" cy="38815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 rot="19428455">
            <a:off x="5554845" y="4608661"/>
            <a:ext cx="314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補填志願結束</a:t>
            </a:r>
          </a:p>
        </p:txBody>
      </p:sp>
      <p:sp>
        <p:nvSpPr>
          <p:cNvPr id="17" name="矩形 16"/>
          <p:cNvSpPr/>
          <p:nvPr/>
        </p:nvSpPr>
        <p:spPr>
          <a:xfrm>
            <a:off x="4973059" y="1260081"/>
            <a:ext cx="36795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可選擇多間學校</a:t>
            </a:r>
            <a:r>
              <a:rPr lang="zh-TW" altLang="en-US" sz="2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多個學群、</a:t>
            </a:r>
            <a:endParaRPr lang="en-US" altLang="zh-TW" sz="20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多個科系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出來與同學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PK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台灣大學 經濟學系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第一學群 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2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清華大學 應用數學系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第三學群 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3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中興大學 生命科學系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第二學群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1" name="流程圖: 程序 40"/>
          <p:cNvSpPr/>
          <p:nvPr/>
        </p:nvSpPr>
        <p:spPr>
          <a:xfrm>
            <a:off x="9587611" y="1633571"/>
            <a:ext cx="2052869" cy="1068902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繁星報名系統</a:t>
            </a:r>
          </a:p>
        </p:txBody>
      </p:sp>
      <p:cxnSp>
        <p:nvCxnSpPr>
          <p:cNvPr id="42" name="直線單箭頭接點 41"/>
          <p:cNvCxnSpPr>
            <a:stCxn id="41" idx="2"/>
            <a:endCxn id="44" idx="0"/>
          </p:cNvCxnSpPr>
          <p:nvPr/>
        </p:nvCxnSpPr>
        <p:spPr>
          <a:xfrm>
            <a:off x="10614046" y="2702473"/>
            <a:ext cx="0" cy="528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流程圖: 程序 43"/>
          <p:cNvSpPr/>
          <p:nvPr/>
        </p:nvSpPr>
        <p:spPr>
          <a:xfrm>
            <a:off x="9587611" y="3230963"/>
            <a:ext cx="2052869" cy="82147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</a:p>
        </p:txBody>
      </p:sp>
      <p:sp>
        <p:nvSpPr>
          <p:cNvPr id="51" name="流程圖: 程序 50"/>
          <p:cNvSpPr/>
          <p:nvPr/>
        </p:nvSpPr>
        <p:spPr>
          <a:xfrm>
            <a:off x="9341322" y="5301465"/>
            <a:ext cx="2545447" cy="114082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3/9(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繳報名表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完成正式報名</a:t>
            </a:r>
          </a:p>
        </p:txBody>
      </p:sp>
      <p:cxnSp>
        <p:nvCxnSpPr>
          <p:cNvPr id="60" name="直線單箭頭接點 59"/>
          <p:cNvCxnSpPr>
            <a:stCxn id="44" idx="2"/>
            <a:endCxn id="51" idx="0"/>
          </p:cNvCxnSpPr>
          <p:nvPr/>
        </p:nvCxnSpPr>
        <p:spPr>
          <a:xfrm>
            <a:off x="10614046" y="4052437"/>
            <a:ext cx="0" cy="1249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圖說文字 61"/>
          <p:cNvSpPr/>
          <p:nvPr/>
        </p:nvSpPr>
        <p:spPr>
          <a:xfrm>
            <a:off x="5054885" y="5985248"/>
            <a:ext cx="3687672" cy="767890"/>
          </a:xfrm>
          <a:prstGeom prst="wedgeRectCallout">
            <a:avLst>
              <a:gd name="adj1" fmla="val -73826"/>
              <a:gd name="adj2" fmla="val 26738"/>
            </a:avLst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可補填台大第一學群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除經濟學系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以外的其他科系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學測成績須達門檻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5" name="矩形圖說文字 64"/>
          <p:cNvSpPr/>
          <p:nvPr/>
        </p:nvSpPr>
        <p:spPr>
          <a:xfrm>
            <a:off x="3939108" y="4039020"/>
            <a:ext cx="2366779" cy="672792"/>
          </a:xfrm>
          <a:prstGeom prst="wedgeRectCallout">
            <a:avLst>
              <a:gd name="adj1" fmla="val -63814"/>
              <a:gd name="adj2" fmla="val 46518"/>
            </a:avLst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假設中選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台大經濟系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台大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第一學群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5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6895">
        <p14:pan/>
      </p:transition>
    </mc:Choice>
    <mc:Fallback xmlns="">
      <p:transition spd="med" advTm="56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1" grpId="0" animBg="1"/>
      <p:bldP spid="44" grpId="0" animBg="1"/>
      <p:bldP spid="51" grpId="0" animBg="1"/>
      <p:bldP spid="62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452301" y="6502014"/>
            <a:ext cx="683943" cy="365125"/>
          </a:xfrm>
        </p:spPr>
        <p:txBody>
          <a:bodyPr/>
          <a:lstStyle/>
          <a:p>
            <a:fld id="{A7559504-D331-4EF0-B7E9-76801FF3D759}" type="slidenum">
              <a:rPr lang="zh-CN" altLang="en-US" sz="24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</a:t>
            </a:fld>
            <a:endParaRPr lang="zh-CN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9024" y="381934"/>
            <a:ext cx="6032927" cy="64633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推薦人數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繁星入學系統</a:t>
            </a:r>
          </a:p>
        </p:txBody>
      </p:sp>
      <p:sp>
        <p:nvSpPr>
          <p:cNvPr id="14" name="內容版面配置區 1"/>
          <p:cNvSpPr txBox="1">
            <a:spLocks/>
          </p:cNvSpPr>
          <p:nvPr/>
        </p:nvSpPr>
        <p:spPr>
          <a:xfrm>
            <a:off x="268461" y="1651686"/>
            <a:ext cx="8991286" cy="47144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一所高中對同一大學</a:t>
            </a:r>
            <a:r>
              <a:rPr lang="zh-TW" altLang="en-US" sz="36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每學群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至多推薦</a:t>
            </a:r>
            <a:r>
              <a:rPr lang="en-US" altLang="zh-TW" sz="36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5850" y="2983742"/>
            <a:ext cx="4665521" cy="2985433"/>
          </a:xfrm>
          <a:prstGeom prst="rect">
            <a:avLst/>
          </a:prstGeom>
          <a:solidFill>
            <a:schemeClr val="bg2">
              <a:lumMod val="75000"/>
              <a:alpha val="31000"/>
            </a:schemeClr>
          </a:solidFill>
          <a:ln w="254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en-US" altLang="zh-TW" sz="2700" b="1" dirty="0">
                <a:latin typeface="Gill Sans MT" pitchFamily="34" charset="0"/>
                <a:ea typeface="超世紀粗顏楷" pitchFamily="2" charset="-120"/>
              </a:rPr>
              <a:t> </a:t>
            </a:r>
            <a:r>
              <a:rPr lang="zh-TW" altLang="en-US" sz="3600" b="1" dirty="0">
                <a:solidFill>
                  <a:srgbClr val="0000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kumimoji="0" lang="zh-TW" altLang="en-US" sz="3600" b="1" dirty="0">
                <a:solidFill>
                  <a:srgbClr val="0000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kumimoji="0" lang="en-US" altLang="zh-TW" sz="3600" b="1" dirty="0">
              <a:solidFill>
                <a:srgbClr val="0000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kumimoji="0" lang="zh-TW" altLang="en-US" sz="2700" b="1" dirty="0">
              <a:latin typeface="Gill Sans MT" pitchFamily="34" charset="0"/>
              <a:ea typeface="超世紀粗顏楷" pitchFamily="2" charset="-120"/>
            </a:endParaRPr>
          </a:p>
          <a:p>
            <a:pPr algn="ctr"/>
            <a:r>
              <a:rPr kumimoji="0" lang="zh-TW" altLang="zh-TW" sz="2700" b="1" dirty="0">
                <a:latin typeface="Gill Sans MT" pitchFamily="34" charset="0"/>
                <a:ea typeface="微軟正黑體" pitchFamily="34" charset="-120"/>
              </a:rPr>
              <a:t>第一類學群</a:t>
            </a:r>
            <a:endParaRPr kumimoji="0" lang="en-US" altLang="zh-TW" sz="2700" b="1" dirty="0">
              <a:latin typeface="Gill Sans MT" pitchFamily="34" charset="0"/>
              <a:ea typeface="微軟正黑體" pitchFamily="34" charset="-120"/>
            </a:endParaRPr>
          </a:p>
          <a:p>
            <a:pPr algn="ctr"/>
            <a:endParaRPr kumimoji="0" lang="zh-TW" altLang="zh-TW" sz="800" dirty="0">
              <a:latin typeface="Gill Sans MT" pitchFamily="34" charset="0"/>
              <a:ea typeface="微軟正黑體" pitchFamily="34" charset="-120"/>
            </a:endParaRPr>
          </a:p>
          <a:p>
            <a:pPr algn="ctr"/>
            <a:r>
              <a:rPr kumimoji="0" lang="zh-TW" altLang="zh-TW" sz="2700" b="1" dirty="0">
                <a:latin typeface="Gill Sans MT" pitchFamily="34" charset="0"/>
                <a:ea typeface="微軟正黑體" pitchFamily="34" charset="-120"/>
              </a:rPr>
              <a:t>第二類學群</a:t>
            </a:r>
            <a:endParaRPr kumimoji="0" lang="en-US" altLang="zh-TW" sz="2700" b="1" dirty="0">
              <a:latin typeface="Gill Sans MT" pitchFamily="34" charset="0"/>
              <a:ea typeface="微軟正黑體" pitchFamily="34" charset="-120"/>
            </a:endParaRPr>
          </a:p>
          <a:p>
            <a:pPr algn="ctr"/>
            <a:endParaRPr kumimoji="0" lang="zh-TW" altLang="zh-TW" sz="900" dirty="0">
              <a:latin typeface="Gill Sans MT" pitchFamily="34" charset="0"/>
              <a:ea typeface="微軟正黑體" pitchFamily="34" charset="-120"/>
            </a:endParaRPr>
          </a:p>
          <a:p>
            <a:pPr algn="ctr"/>
            <a:r>
              <a:rPr kumimoji="0" lang="zh-TW" altLang="zh-TW" sz="2700" b="1" dirty="0">
                <a:latin typeface="Gill Sans MT" pitchFamily="34" charset="0"/>
                <a:ea typeface="微軟正黑體" pitchFamily="34" charset="-120"/>
              </a:rPr>
              <a:t>第三類學群</a:t>
            </a:r>
            <a:endParaRPr kumimoji="0" lang="en-US" altLang="zh-TW" sz="2700" b="1" dirty="0">
              <a:latin typeface="Gill Sans MT" pitchFamily="34" charset="0"/>
              <a:ea typeface="微軟正黑體" pitchFamily="34" charset="-120"/>
            </a:endParaRPr>
          </a:p>
          <a:p>
            <a:pPr algn="ctr"/>
            <a:endParaRPr kumimoji="0" lang="zh-TW" altLang="zh-TW" sz="2700" b="1" dirty="0">
              <a:latin typeface="Gill Sans MT" pitchFamily="34" charset="0"/>
              <a:ea typeface="微軟正黑體" pitchFamily="34" charset="-120"/>
            </a:endParaRP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3766647" y="2329308"/>
            <a:ext cx="2858860" cy="1803163"/>
            <a:chOff x="2925" y="1694"/>
            <a:chExt cx="718" cy="832"/>
          </a:xfrm>
        </p:grpSpPr>
        <p:sp>
          <p:nvSpPr>
            <p:cNvPr id="17" name="橢圓 16"/>
            <p:cNvSpPr/>
            <p:nvPr/>
          </p:nvSpPr>
          <p:spPr>
            <a:xfrm>
              <a:off x="3386" y="1694"/>
              <a:ext cx="257" cy="3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 dirty="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flipV="1">
              <a:off x="2925" y="2027"/>
              <a:ext cx="409" cy="4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839672" y="3832478"/>
            <a:ext cx="2778052" cy="897248"/>
            <a:chOff x="2971" y="2339"/>
            <a:chExt cx="681" cy="414"/>
          </a:xfrm>
        </p:grpSpPr>
        <p:sp>
          <p:nvSpPr>
            <p:cNvPr id="20" name="橢圓 19"/>
            <p:cNvSpPr/>
            <p:nvPr/>
          </p:nvSpPr>
          <p:spPr>
            <a:xfrm>
              <a:off x="3395" y="2339"/>
              <a:ext cx="257" cy="2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 flipV="1">
              <a:off x="2971" y="2526"/>
              <a:ext cx="363" cy="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3838083" y="4496438"/>
            <a:ext cx="2790791" cy="604666"/>
            <a:chOff x="2970" y="2687"/>
            <a:chExt cx="682" cy="279"/>
          </a:xfrm>
        </p:grpSpPr>
        <p:sp>
          <p:nvSpPr>
            <p:cNvPr id="23" name="橢圓 22"/>
            <p:cNvSpPr/>
            <p:nvPr/>
          </p:nvSpPr>
          <p:spPr>
            <a:xfrm>
              <a:off x="3395" y="2687"/>
              <a:ext cx="257" cy="2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970" y="2799"/>
              <a:ext cx="363" cy="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3838084" y="5273303"/>
            <a:ext cx="2790790" cy="1224504"/>
            <a:chOff x="2970" y="3071"/>
            <a:chExt cx="682" cy="565"/>
          </a:xfrm>
        </p:grpSpPr>
        <p:sp>
          <p:nvSpPr>
            <p:cNvPr id="26" name="橢圓 25"/>
            <p:cNvSpPr/>
            <p:nvPr/>
          </p:nvSpPr>
          <p:spPr>
            <a:xfrm>
              <a:off x="3395" y="3359"/>
              <a:ext cx="257" cy="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2970" y="3071"/>
              <a:ext cx="363" cy="2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3838084" y="5222660"/>
            <a:ext cx="2790790" cy="600332"/>
            <a:chOff x="2970" y="3011"/>
            <a:chExt cx="682" cy="277"/>
          </a:xfrm>
        </p:grpSpPr>
        <p:sp>
          <p:nvSpPr>
            <p:cNvPr id="29" name="橢圓 28"/>
            <p:cNvSpPr/>
            <p:nvPr/>
          </p:nvSpPr>
          <p:spPr>
            <a:xfrm>
              <a:off x="3395" y="3011"/>
              <a:ext cx="257" cy="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2970" y="3025"/>
              <a:ext cx="363" cy="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766647" y="3050421"/>
            <a:ext cx="2862228" cy="1103137"/>
            <a:chOff x="2925" y="2063"/>
            <a:chExt cx="727" cy="509"/>
          </a:xfrm>
        </p:grpSpPr>
        <p:sp>
          <p:nvSpPr>
            <p:cNvPr id="32" name="橢圓 31"/>
            <p:cNvSpPr/>
            <p:nvPr/>
          </p:nvSpPr>
          <p:spPr>
            <a:xfrm>
              <a:off x="3395" y="2063"/>
              <a:ext cx="257" cy="2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zh-TW" altLang="en-US" sz="1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endParaRPr>
            </a:p>
          </p:txBody>
        </p:sp>
        <p:cxnSp>
          <p:nvCxnSpPr>
            <p:cNvPr id="33" name="直線接點 32"/>
            <p:cNvCxnSpPr/>
            <p:nvPr/>
          </p:nvCxnSpPr>
          <p:spPr>
            <a:xfrm flipV="1">
              <a:off x="2925" y="2254"/>
              <a:ext cx="409" cy="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6692666" y="2250376"/>
            <a:ext cx="1169968" cy="5824192"/>
            <a:chOff x="2445" y="2109"/>
            <a:chExt cx="649" cy="2574"/>
          </a:xfrm>
        </p:grpSpPr>
        <p:sp>
          <p:nvSpPr>
            <p:cNvPr id="35" name="左中括弧 34"/>
            <p:cNvSpPr>
              <a:spLocks/>
            </p:cNvSpPr>
            <p:nvPr/>
          </p:nvSpPr>
          <p:spPr bwMode="auto">
            <a:xfrm flipH="1">
              <a:off x="2608" y="2160"/>
              <a:ext cx="91" cy="1723"/>
            </a:xfrm>
            <a:prstGeom prst="leftBracket">
              <a:avLst>
                <a:gd name="adj" fmla="val 15778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" name="文字方塊 34"/>
            <p:cNvSpPr txBox="1">
              <a:spLocks noChangeArrowheads="1"/>
            </p:cNvSpPr>
            <p:nvPr/>
          </p:nvSpPr>
          <p:spPr bwMode="auto">
            <a:xfrm>
              <a:off x="2445" y="2109"/>
              <a:ext cx="649" cy="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zh-TW" altLang="en-US" sz="2400" b="1" dirty="0">
                  <a:latin typeface="Lucida Sans Unicode" pitchFamily="34" charset="0"/>
                  <a:ea typeface="微軟正黑體" pitchFamily="34" charset="-120"/>
                </a:rPr>
                <a:t>共有</a:t>
              </a:r>
              <a:r>
                <a:rPr lang="zh-TW" altLang="en-US" sz="2400" b="1" dirty="0">
                  <a:solidFill>
                    <a:srgbClr val="C00000"/>
                  </a:solidFill>
                  <a:latin typeface="Lucida Sans Unicode" pitchFamily="34" charset="0"/>
                  <a:ea typeface="微軟正黑體" pitchFamily="34" charset="-120"/>
                </a:rPr>
                <a:t>六名</a:t>
              </a:r>
              <a:r>
                <a:rPr lang="zh-TW" altLang="en-US" sz="2400" b="1" dirty="0">
                  <a:latin typeface="Lucida Sans Unicode" pitchFamily="34" charset="0"/>
                  <a:ea typeface="微軟正黑體" pitchFamily="34" charset="-120"/>
                </a:rPr>
                <a:t>學生可推薦至臺灣大學</a:t>
              </a:r>
              <a:endParaRPr lang="zh-TW" altLang="en-US" sz="2000" b="1" dirty="0">
                <a:latin typeface="Lucida Sans Unicode" pitchFamily="34" charset="0"/>
                <a:ea typeface="微軟正黑體" pitchFamily="34" charset="-120"/>
              </a:endParaRPr>
            </a:p>
            <a:p>
              <a:endParaRPr lang="zh-TW" altLang="en-US" sz="2000" b="1" dirty="0">
                <a:latin typeface="Lucida Sans Unicode" pitchFamily="34" charset="0"/>
                <a:ea typeface="微軟正黑體" pitchFamily="34" charset="-120"/>
              </a:endParaRPr>
            </a:p>
            <a:p>
              <a:endParaRPr lang="zh-TW" altLang="en-US" sz="2000" b="1" dirty="0">
                <a:latin typeface="Lucida Sans Unicode" pitchFamily="34" charset="0"/>
                <a:ea typeface="微軟正黑體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282" y="2892331"/>
            <a:ext cx="3750913" cy="2845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7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9052">
        <p14:pan/>
      </p:transition>
    </mc:Choice>
    <mc:Fallback xmlns="">
      <p:transition spd="med" advTm="19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57691">
            <a:off x="-109238" y="5136869"/>
            <a:ext cx="2543952" cy="17834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81382">
            <a:off x="7880934" y="-318217"/>
            <a:ext cx="4524375" cy="31718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452301" y="6502014"/>
            <a:ext cx="683943" cy="365125"/>
          </a:xfrm>
        </p:spPr>
        <p:txBody>
          <a:bodyPr/>
          <a:lstStyle/>
          <a:p>
            <a:fld id="{A7559504-D331-4EF0-B7E9-76801FF3D759}" type="slidenum">
              <a:rPr lang="zh-CN" altLang="en-US" sz="240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4</a:t>
            </a:fld>
            <a:endParaRPr lang="zh-CN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1755" y="285277"/>
            <a:ext cx="6032927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系統特色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變動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比序模式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28048" y="2885436"/>
            <a:ext cx="10804357" cy="14585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又稱為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校系分則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模式。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各校系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比序標準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註一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來決定推薦人選，完全依照簡章，根據大學校系選才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的標準，把推薦的機會給予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最適合該學群、及最具學系優勢的人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13298" y="1648777"/>
            <a:ext cx="8431411" cy="1037488"/>
            <a:chOff x="928688" y="1557337"/>
            <a:chExt cx="8431411" cy="1037488"/>
          </a:xfrm>
        </p:grpSpPr>
        <p:sp>
          <p:nvSpPr>
            <p:cNvPr id="10" name="流程圖: 替代處理程序 9"/>
            <p:cNvSpPr/>
            <p:nvPr/>
          </p:nvSpPr>
          <p:spPr>
            <a:xfrm>
              <a:off x="928688" y="1557337"/>
              <a:ext cx="2738537" cy="1036695"/>
            </a:xfrm>
            <a:prstGeom prst="flowChartAlternateProcess">
              <a:avLst/>
            </a:prstGeom>
            <a:solidFill>
              <a:srgbClr val="FF9B0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學生上網選志願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3667225" y="2043039"/>
              <a:ext cx="2952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圓角矩形 11"/>
            <p:cNvSpPr/>
            <p:nvPr/>
          </p:nvSpPr>
          <p:spPr>
            <a:xfrm>
              <a:off x="6619975" y="1557337"/>
              <a:ext cx="2740124" cy="103748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分發</a:t>
              </a:r>
            </a:p>
          </p:txBody>
        </p:sp>
        <p:sp>
          <p:nvSpPr>
            <p:cNvPr id="13" name="文字方塊 9"/>
            <p:cNvSpPr txBox="1">
              <a:spLocks noChangeArrowheads="1"/>
            </p:cNvSpPr>
            <p:nvPr/>
          </p:nvSpPr>
          <p:spPr bwMode="auto">
            <a:xfrm>
              <a:off x="3973513" y="1667351"/>
              <a:ext cx="2520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"/>
                <a:defRPr sz="3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"/>
                <a:defRPr sz="26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BBB59"/>
                </a:buClr>
                <a:buFont typeface="Wingdings 2" panose="05020102010507070707" pitchFamily="18" charset="2"/>
                <a:buChar char="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8064A2"/>
                </a:buClr>
                <a:buFont typeface="Wingdings 2" panose="050201020105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Font typeface="Wingdings 2" panose="050201020105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依據各校系比序標準</a:t>
              </a: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81" y="4521443"/>
            <a:ext cx="10046801" cy="2047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8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6788">
        <p14:pan/>
      </p:transition>
    </mc:Choice>
    <mc:Fallback xmlns="">
      <p:transition spd="med" advTm="16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747" y="3543133"/>
            <a:ext cx="3837118" cy="38282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84" y="2457561"/>
            <a:ext cx="10117793" cy="37904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8192544" y="173479"/>
            <a:ext cx="1697529" cy="16643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21476" y="1051038"/>
            <a:ext cx="400583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大學端如何比序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3585" y="1999772"/>
            <a:ext cx="10117792" cy="4462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通過學測檢定標準後。全國的第</a:t>
            </a:r>
            <a:r>
              <a:rPr lang="en-US" altLang="zh-TW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</a:t>
            </a: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為「在校學業成績全校排名百分比」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6703" y="133838"/>
            <a:ext cx="4710973" cy="1200329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大學端篩選作業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944262" y="180496"/>
            <a:ext cx="1697529" cy="16643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463524" y="246959"/>
            <a:ext cx="11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湘北高中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454075" y="1425151"/>
            <a:ext cx="11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3%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66129" y="828014"/>
            <a:ext cx="153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168744" y="1415397"/>
            <a:ext cx="11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968719" y="832302"/>
            <a:ext cx="157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0173772" y="232015"/>
            <a:ext cx="11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政高高中</a:t>
            </a:r>
          </a:p>
        </p:txBody>
      </p:sp>
      <p:sp>
        <p:nvSpPr>
          <p:cNvPr id="8" name="六角星形 7"/>
          <p:cNvSpPr/>
          <p:nvPr/>
        </p:nvSpPr>
        <p:spPr bwMode="auto">
          <a:xfrm rot="742782">
            <a:off x="11075939" y="1331150"/>
            <a:ext cx="874077" cy="709863"/>
          </a:xfrm>
          <a:prstGeom prst="star6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WIN</a:t>
            </a:r>
            <a:endParaRPr kumimoji="0" lang="zh-TW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064822" y="2960844"/>
            <a:ext cx="3331925" cy="29363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713631"/>
      </p:ext>
    </p:extLst>
  </p:cSld>
  <p:clrMapOvr>
    <a:masterClrMapping/>
  </p:clrMapOvr>
  <p:transition spd="slow" advTm="537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5" grpId="0" animBg="1"/>
      <p:bldP spid="6" grpId="0"/>
      <p:bldP spid="11" grpId="0"/>
      <p:bldP spid="12" grpId="0"/>
      <p:bldP spid="13" grpId="0"/>
      <p:bldP spid="14" grpId="0"/>
      <p:bldP spid="1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14"/>
          <p:cNvSpPr>
            <a:spLocks noChangeArrowheads="1"/>
          </p:cNvSpPr>
          <p:nvPr/>
        </p:nvSpPr>
        <p:spPr bwMode="auto">
          <a:xfrm>
            <a:off x="6496096" y="3071270"/>
            <a:ext cx="899475" cy="385521"/>
          </a:xfrm>
          <a:prstGeom prst="ellipse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2000" b="1" dirty="0">
                <a:solidFill>
                  <a:srgbClr val="00133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73643" y="1702845"/>
            <a:ext cx="10988842" cy="590350"/>
          </a:xfrm>
        </p:spPr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華康儷黑 Std W5"/>
              </a:rPr>
              <a:t>推薦學生超過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華康儷黑 Std W5"/>
              </a:rPr>
              <a:t>1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華康儷黑 Std W5"/>
              </a:rPr>
              <a:t>名以上，則需排定學生之</a:t>
            </a:r>
            <a:r>
              <a:rPr lang="zh-TW" altLang="en-US" sz="3200" b="1" dirty="0">
                <a:solidFill>
                  <a:srgbClr val="2A6BA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儷黑 Std W5"/>
              </a:rPr>
              <a:t>推薦順序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華康儷黑 Std W5"/>
              </a:rPr>
              <a:t>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313660" y="2854699"/>
            <a:ext cx="3706401" cy="2562787"/>
            <a:chOff x="1655" y="1716"/>
            <a:chExt cx="2056" cy="1509"/>
          </a:xfrm>
        </p:grpSpPr>
        <p:sp>
          <p:nvSpPr>
            <p:cNvPr id="5" name="文字方塊 4"/>
            <p:cNvSpPr txBox="1"/>
            <p:nvPr/>
          </p:nvSpPr>
          <p:spPr>
            <a:xfrm>
              <a:off x="1655" y="2115"/>
              <a:ext cx="1406" cy="1078"/>
            </a:xfrm>
            <a:prstGeom prst="rect">
              <a:avLst/>
            </a:prstGeom>
            <a:solidFill>
              <a:schemeClr val="bg2">
                <a:lumMod val="75000"/>
                <a:alpha val="31000"/>
              </a:schemeClr>
            </a:solidFill>
            <a:ln w="25400">
              <a:solidFill>
                <a:schemeClr val="accent1"/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例</a:t>
              </a: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en-US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b="1" dirty="0">
                  <a:solidFill>
                    <a:srgbClr val="0000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臺灣大學</a:t>
              </a:r>
            </a:p>
            <a:p>
              <a:pPr algn="ctr"/>
              <a:r>
                <a:rPr lang="zh-TW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zh-TW" altLang="en-US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</a:t>
              </a:r>
              <a:r>
                <a:rPr lang="zh-TW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類學群</a:t>
              </a:r>
              <a:endPara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第二類學群</a:t>
              </a:r>
              <a:endPara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zh-TW" altLang="en-US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</a:t>
              </a:r>
              <a:r>
                <a:rPr lang="zh-TW" altLang="zh-TW" sz="27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類學群</a:t>
              </a:r>
              <a:endParaRPr lang="zh-TW" altLang="zh-TW" sz="27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386" y="1716"/>
              <a:ext cx="325" cy="3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甲</a:t>
              </a:r>
            </a:p>
          </p:txBody>
        </p:sp>
        <p:sp>
          <p:nvSpPr>
            <p:cNvPr id="19" name="橢圓 14"/>
            <p:cNvSpPr/>
            <p:nvPr/>
          </p:nvSpPr>
          <p:spPr bwMode="auto">
            <a:xfrm>
              <a:off x="3359" y="2915"/>
              <a:ext cx="325" cy="3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丙</a:t>
              </a: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3382" y="2035"/>
              <a:ext cx="325" cy="3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乙</a:t>
              </a:r>
            </a:p>
          </p:txBody>
        </p:sp>
        <p:cxnSp>
          <p:nvCxnSpPr>
            <p:cNvPr id="10" name="直線接點 9"/>
            <p:cNvCxnSpPr/>
            <p:nvPr/>
          </p:nvCxnSpPr>
          <p:spPr>
            <a:xfrm flipV="1">
              <a:off x="2925" y="2024"/>
              <a:ext cx="409" cy="4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925" y="2251"/>
              <a:ext cx="409" cy="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878" y="2973"/>
              <a:ext cx="457" cy="1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5426965" y="4961483"/>
            <a:ext cx="490341" cy="38552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</p:txBody>
      </p:sp>
      <p:grpSp>
        <p:nvGrpSpPr>
          <p:cNvPr id="21" name="Group 77"/>
          <p:cNvGrpSpPr>
            <a:grpSpLocks/>
          </p:cNvGrpSpPr>
          <p:nvPr/>
        </p:nvGrpSpPr>
        <p:grpSpPr bwMode="auto">
          <a:xfrm>
            <a:off x="5988604" y="2912118"/>
            <a:ext cx="1211431" cy="4017664"/>
            <a:chOff x="2608" y="2160"/>
            <a:chExt cx="672" cy="3087"/>
          </a:xfrm>
        </p:grpSpPr>
        <p:sp>
          <p:nvSpPr>
            <p:cNvPr id="22" name="左中括弧 21"/>
            <p:cNvSpPr>
              <a:spLocks/>
            </p:cNvSpPr>
            <p:nvPr/>
          </p:nvSpPr>
          <p:spPr bwMode="auto">
            <a:xfrm flipH="1">
              <a:off x="2608" y="2160"/>
              <a:ext cx="91" cy="1723"/>
            </a:xfrm>
            <a:prstGeom prst="leftBracket">
              <a:avLst>
                <a:gd name="adj" fmla="val 15778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字方塊 34"/>
            <p:cNvSpPr txBox="1">
              <a:spLocks noChangeArrowheads="1"/>
            </p:cNvSpPr>
            <p:nvPr/>
          </p:nvSpPr>
          <p:spPr bwMode="auto">
            <a:xfrm>
              <a:off x="3007" y="2936"/>
              <a:ext cx="273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三名學生一起排推薦順序</a:t>
              </a:r>
            </a:p>
          </p:txBody>
        </p:sp>
      </p:grpSp>
      <p:grpSp>
        <p:nvGrpSpPr>
          <p:cNvPr id="24" name="Group 103"/>
          <p:cNvGrpSpPr>
            <a:grpSpLocks/>
          </p:cNvGrpSpPr>
          <p:nvPr/>
        </p:nvGrpSpPr>
        <p:grpSpPr bwMode="auto">
          <a:xfrm>
            <a:off x="5998452" y="2910744"/>
            <a:ext cx="849085" cy="2532217"/>
            <a:chOff x="3821" y="2005"/>
            <a:chExt cx="471" cy="1491"/>
          </a:xfrm>
        </p:grpSpPr>
        <p:sp>
          <p:nvSpPr>
            <p:cNvPr id="25" name="Text Box 96"/>
            <p:cNvSpPr txBox="1">
              <a:spLocks noChangeArrowheads="1"/>
            </p:cNvSpPr>
            <p:nvPr/>
          </p:nvSpPr>
          <p:spPr bwMode="auto">
            <a:xfrm>
              <a:off x="3833" y="2005"/>
              <a:ext cx="4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4%</a:t>
              </a:r>
            </a:p>
          </p:txBody>
        </p:sp>
        <p:sp>
          <p:nvSpPr>
            <p:cNvPr id="29" name="Text Box 100"/>
            <p:cNvSpPr txBox="1">
              <a:spLocks noChangeArrowheads="1"/>
            </p:cNvSpPr>
            <p:nvPr/>
          </p:nvSpPr>
          <p:spPr bwMode="auto">
            <a:xfrm>
              <a:off x="3821" y="2329"/>
              <a:ext cx="4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4%</a:t>
              </a:r>
            </a:p>
          </p:txBody>
        </p:sp>
        <p:sp>
          <p:nvSpPr>
            <p:cNvPr id="30" name="Text Box 101"/>
            <p:cNvSpPr txBox="1">
              <a:spLocks noChangeArrowheads="1"/>
            </p:cNvSpPr>
            <p:nvPr/>
          </p:nvSpPr>
          <p:spPr bwMode="auto">
            <a:xfrm>
              <a:off x="3860" y="3224"/>
              <a:ext cx="4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3%</a:t>
              </a:r>
            </a:p>
          </p:txBody>
        </p:sp>
      </p:grpSp>
      <p:sp>
        <p:nvSpPr>
          <p:cNvPr id="31" name="橢圓 14"/>
          <p:cNvSpPr>
            <a:spLocks noChangeArrowheads="1"/>
          </p:cNvSpPr>
          <p:nvPr/>
        </p:nvSpPr>
        <p:spPr bwMode="auto">
          <a:xfrm>
            <a:off x="6710278" y="2770270"/>
            <a:ext cx="490341" cy="38552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32" name="橢圓 14"/>
          <p:cNvSpPr>
            <a:spLocks noChangeArrowheads="1"/>
          </p:cNvSpPr>
          <p:nvPr/>
        </p:nvSpPr>
        <p:spPr bwMode="auto">
          <a:xfrm>
            <a:off x="6696566" y="3481222"/>
            <a:ext cx="490341" cy="38552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86925" y="310763"/>
            <a:ext cx="6032927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繁星推薦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推薦順序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Rectangle 109"/>
          <p:cNvSpPr>
            <a:spLocks noChangeArrowheads="1"/>
          </p:cNvSpPr>
          <p:nvPr/>
        </p:nvSpPr>
        <p:spPr bwMode="auto">
          <a:xfrm>
            <a:off x="7290173" y="3922951"/>
            <a:ext cx="3947092" cy="293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利用政高系統採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校內線上選填方式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，依據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變動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比序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模式，透過各校系比序標準來決定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推薦人選，完全依照簡章，根據大學校系選才的標準，把推薦的機會給予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最適合該學群、及最具學系優勢的人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8" y="2388935"/>
            <a:ext cx="1971675" cy="417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034924"/>
      </p:ext>
    </p:extLst>
  </p:cSld>
  <p:clrMapOvr>
    <a:masterClrMapping/>
  </p:clrMapOvr>
  <p:transition spd="slow" advTm="34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20" grpId="0" animBg="1"/>
      <p:bldP spid="31" grpId="0" animBg="1"/>
      <p:bldP spid="32" grpId="0" animBg="1"/>
      <p:bldP spid="26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588541" y="4593221"/>
            <a:ext cx="8159655" cy="1325880"/>
            <a:chOff x="2588541" y="4593221"/>
            <a:chExt cx="8159655" cy="1325880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4"/>
            <a:srcRect l="1139" t="3420" r="17667" b="6763"/>
            <a:stretch/>
          </p:blipFill>
          <p:spPr>
            <a:xfrm>
              <a:off x="2588541" y="4593221"/>
              <a:ext cx="8159655" cy="1325880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6668369" y="5179437"/>
              <a:ext cx="409764" cy="276999"/>
            </a:xfrm>
            <a:prstGeom prst="rect">
              <a:avLst/>
            </a:prstGeom>
            <a:solidFill>
              <a:srgbClr val="DBDBDB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altLang="zh-TW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668369" y="5589589"/>
              <a:ext cx="409764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altLang="zh-TW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9504-D331-4EF0-B7E9-76801FF3D759}" type="slidenum">
              <a:rPr lang="zh-CN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7</a:t>
            </a:fld>
            <a:endParaRPr lang="zh-CN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1774" y="1540199"/>
            <a:ext cx="6543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若兩生同時想申請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臺大第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學群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但各科系的比序項目不一樣時，該怎麼比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47616"/>
              </p:ext>
            </p:extLst>
          </p:nvPr>
        </p:nvGraphicFramePr>
        <p:xfrm>
          <a:off x="2620196" y="2615422"/>
          <a:ext cx="8128000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709134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791219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79077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61189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40880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7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護理學系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校排名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學測英文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學測數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學測自然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09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心理學系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校排名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學測數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學測英文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學測國文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622777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1756" y="285277"/>
            <a:ext cx="4816880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變動比序簡介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7824650" y="285276"/>
            <a:ext cx="4170705" cy="1789329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系統會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自動將該比序成績換算成</a:t>
            </a:r>
            <a:r>
              <a:rPr lang="en-US" altLang="zh-TW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百分比</a:t>
            </a:r>
            <a:r>
              <a:rPr lang="en-US" altLang="zh-TW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百分比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小者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為優先 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7629285" y="1381699"/>
            <a:ext cx="486430" cy="38936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7345007" y="1715490"/>
            <a:ext cx="284278" cy="21613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93373" y="2966038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898529" y="3395928"/>
            <a:ext cx="96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893373" y="5149546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76139" y="5572325"/>
            <a:ext cx="96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821" y="5913936"/>
            <a:ext cx="1145770" cy="88482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" y="1551584"/>
            <a:ext cx="1201823" cy="1735966"/>
          </a:xfrm>
          <a:prstGeom prst="rect">
            <a:avLst/>
          </a:prstGeom>
          <a:effectLst/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2" b="100000" l="14425" r="62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2" r="10961"/>
          <a:stretch/>
        </p:blipFill>
        <p:spPr>
          <a:xfrm rot="1435705">
            <a:off x="965452" y="1714365"/>
            <a:ext cx="1343059" cy="1665429"/>
          </a:xfrm>
          <a:prstGeom prst="rect">
            <a:avLst/>
          </a:prstGeom>
          <a:effectLst/>
        </p:spPr>
      </p:pic>
      <p:cxnSp>
        <p:nvCxnSpPr>
          <p:cNvPr id="20" name="直線單箭頭接點 19"/>
          <p:cNvCxnSpPr>
            <a:endCxn id="37" idx="0"/>
          </p:cNvCxnSpPr>
          <p:nvPr/>
        </p:nvCxnSpPr>
        <p:spPr bwMode="auto">
          <a:xfrm>
            <a:off x="5196840" y="3724164"/>
            <a:ext cx="1471529" cy="86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單箭頭接點 20"/>
          <p:cNvCxnSpPr/>
          <p:nvPr/>
        </p:nvCxnSpPr>
        <p:spPr bwMode="auto">
          <a:xfrm>
            <a:off x="6637878" y="3716786"/>
            <a:ext cx="991407" cy="874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單箭頭接點 21"/>
          <p:cNvCxnSpPr>
            <a:endCxn id="15" idx="0"/>
          </p:cNvCxnSpPr>
          <p:nvPr/>
        </p:nvCxnSpPr>
        <p:spPr bwMode="auto">
          <a:xfrm>
            <a:off x="8382000" y="3765260"/>
            <a:ext cx="215654" cy="764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橢圓 14"/>
          <p:cNvSpPr/>
          <p:nvPr/>
        </p:nvSpPr>
        <p:spPr bwMode="auto">
          <a:xfrm>
            <a:off x="8207938" y="4529591"/>
            <a:ext cx="779431" cy="1575950"/>
          </a:xfrm>
          <a:prstGeom prst="ellipse">
            <a:avLst/>
          </a:prstGeom>
          <a:noFill/>
          <a:ln w="133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167484"/>
      </p:ext>
    </p:extLst>
  </p:cSld>
  <p:clrMapOvr>
    <a:masterClrMapping/>
  </p:clrMapOvr>
  <p:transition spd="slow" advTm="737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756" y="285277"/>
            <a:ext cx="4816880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使用</a:t>
            </a:r>
            <a:r>
              <a:rPr lang="zh-TW" altLang="en-US" sz="4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系統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繁星入學系統</a:t>
            </a:r>
          </a:p>
        </p:txBody>
      </p:sp>
      <p:cxnSp>
        <p:nvCxnSpPr>
          <p:cNvPr id="36" name="直接连接符 15"/>
          <p:cNvCxnSpPr/>
          <p:nvPr/>
        </p:nvCxnSpPr>
        <p:spPr>
          <a:xfrm>
            <a:off x="60567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81" y="4679117"/>
            <a:ext cx="1584405" cy="1818690"/>
          </a:xfrm>
          <a:prstGeom prst="rect">
            <a:avLst/>
          </a:prstGeom>
        </p:spPr>
      </p:pic>
      <p:graphicFrame>
        <p:nvGraphicFramePr>
          <p:cNvPr id="3" name="資料庫圖表 2"/>
          <p:cNvGraphicFramePr/>
          <p:nvPr/>
        </p:nvGraphicFramePr>
        <p:xfrm>
          <a:off x="2238081" y="1160205"/>
          <a:ext cx="8277519" cy="51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01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6502377"/>
            <a:ext cx="12192000" cy="3601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7317" y="310956"/>
            <a:ext cx="4104532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學生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系統畫面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繁星入學系統</a:t>
            </a:r>
          </a:p>
        </p:txBody>
      </p:sp>
      <p:cxnSp>
        <p:nvCxnSpPr>
          <p:cNvPr id="36" name="直接连接符 15"/>
          <p:cNvCxnSpPr/>
          <p:nvPr/>
        </p:nvCxnSpPr>
        <p:spPr>
          <a:xfrm>
            <a:off x="110859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61"/>
          <p:cNvSpPr txBox="1"/>
          <p:nvPr/>
        </p:nvSpPr>
        <p:spPr>
          <a:xfrm>
            <a:off x="554597" y="2673923"/>
            <a:ext cx="553998" cy="1969770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TW" altLang="en-US" sz="2400" b="1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校系簡章資訊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12192000" cy="12732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65" y="978594"/>
            <a:ext cx="8779730" cy="5521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61"/>
          <p:cNvSpPr txBox="1"/>
          <p:nvPr/>
        </p:nvSpPr>
        <p:spPr>
          <a:xfrm>
            <a:off x="1713298" y="1528247"/>
            <a:ext cx="923330" cy="4785926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TW" altLang="en-US" sz="2400" b="1" spc="4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學生不會選到未達門檻的志願</a:t>
            </a:r>
            <a:endParaRPr lang="en-US" altLang="zh-TW" sz="2400" b="1" spc="4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TW" altLang="en-US" sz="2400" b="1" spc="4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自動檢測各科系是否有達學測門檻</a:t>
            </a:r>
            <a:endParaRPr lang="en-US" altLang="zh-TW" sz="2400" b="1" spc="4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1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5|14.9|7.9|5.7|1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8|0.9|1.4|3.5|1.9|0.7|1.4|3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7|3.9|7.1|4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37.8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18727</TotalTime>
  <Pages>0</Pages>
  <Words>961</Words>
  <Characters>0</Characters>
  <Application>Microsoft Office PowerPoint</Application>
  <DocSecurity>0</DocSecurity>
  <PresentationFormat>寬螢幕</PresentationFormat>
  <Lines>0</Lines>
  <Paragraphs>162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31" baseType="lpstr">
      <vt:lpstr>Microsoft JhengHei UI</vt:lpstr>
      <vt:lpstr>Microsoft YaHei</vt:lpstr>
      <vt:lpstr>Microsoft YaHei</vt:lpstr>
      <vt:lpstr>宋体</vt:lpstr>
      <vt:lpstr>方正兰亭超细黑简体</vt:lpstr>
      <vt:lpstr>華康儷黑 Std W5</vt:lpstr>
      <vt:lpstr>超世紀粗顏楷</vt:lpstr>
      <vt:lpstr>微軟正黑體</vt:lpstr>
      <vt:lpstr>標楷體</vt:lpstr>
      <vt:lpstr>Arial</vt:lpstr>
      <vt:lpstr>Arial Black</vt:lpstr>
      <vt:lpstr>Calibri</vt:lpstr>
      <vt:lpstr>Calibri Light</vt:lpstr>
      <vt:lpstr>Gill Sans MT</vt:lpstr>
      <vt:lpstr>Lucida Sans Unicode</vt:lpstr>
      <vt:lpstr>Tw Cen MT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user</cp:lastModifiedBy>
  <cp:revision>501</cp:revision>
  <cp:lastPrinted>2016-08-24T05:20:44Z</cp:lastPrinted>
  <dcterms:created xsi:type="dcterms:W3CDTF">2012-09-21T09:29:31Z</dcterms:created>
  <dcterms:modified xsi:type="dcterms:W3CDTF">2026-02-25T12:53:43Z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