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0"/>
  </p:notesMasterIdLst>
  <p:sldIdLst>
    <p:sldId id="256" r:id="rId2"/>
    <p:sldId id="285" r:id="rId3"/>
    <p:sldId id="286" r:id="rId4"/>
    <p:sldId id="258" r:id="rId5"/>
    <p:sldId id="259" r:id="rId6"/>
    <p:sldId id="296" r:id="rId7"/>
    <p:sldId id="260" r:id="rId8"/>
    <p:sldId id="261" r:id="rId9"/>
    <p:sldId id="269" r:id="rId10"/>
    <p:sldId id="270" r:id="rId11"/>
    <p:sldId id="271" r:id="rId12"/>
    <p:sldId id="372" r:id="rId13"/>
    <p:sldId id="273" r:id="rId14"/>
    <p:sldId id="274" r:id="rId15"/>
    <p:sldId id="275" r:id="rId16"/>
    <p:sldId id="300" r:id="rId17"/>
    <p:sldId id="291" r:id="rId18"/>
    <p:sldId id="301" r:id="rId19"/>
    <p:sldId id="302" r:id="rId20"/>
    <p:sldId id="297" r:id="rId21"/>
    <p:sldId id="378" r:id="rId22"/>
    <p:sldId id="354" r:id="rId23"/>
    <p:sldId id="303" r:id="rId24"/>
    <p:sldId id="304" r:id="rId25"/>
    <p:sldId id="305" r:id="rId26"/>
    <p:sldId id="355" r:id="rId27"/>
    <p:sldId id="306" r:id="rId28"/>
    <p:sldId id="356" r:id="rId29"/>
    <p:sldId id="357" r:id="rId30"/>
    <p:sldId id="358" r:id="rId31"/>
    <p:sldId id="379" r:id="rId32"/>
    <p:sldId id="359" r:id="rId33"/>
    <p:sldId id="373" r:id="rId34"/>
    <p:sldId id="374" r:id="rId35"/>
    <p:sldId id="375" r:id="rId36"/>
    <p:sldId id="367" r:id="rId37"/>
    <p:sldId id="308" r:id="rId38"/>
    <p:sldId id="360" r:id="rId39"/>
    <p:sldId id="361" r:id="rId40"/>
    <p:sldId id="362" r:id="rId41"/>
    <p:sldId id="329" r:id="rId42"/>
    <p:sldId id="323" r:id="rId43"/>
    <p:sldId id="322" r:id="rId44"/>
    <p:sldId id="321" r:id="rId45"/>
    <p:sldId id="364" r:id="rId46"/>
    <p:sldId id="326" r:id="rId47"/>
    <p:sldId id="327" r:id="rId48"/>
    <p:sldId id="325" r:id="rId49"/>
    <p:sldId id="324" r:id="rId50"/>
    <p:sldId id="376" r:id="rId51"/>
    <p:sldId id="365" r:id="rId52"/>
    <p:sldId id="366" r:id="rId53"/>
    <p:sldId id="337" r:id="rId54"/>
    <p:sldId id="368" r:id="rId55"/>
    <p:sldId id="380" r:id="rId56"/>
    <p:sldId id="338" r:id="rId57"/>
    <p:sldId id="340" r:id="rId58"/>
    <p:sldId id="369" r:id="rId59"/>
    <p:sldId id="341" r:id="rId60"/>
    <p:sldId id="342" r:id="rId61"/>
    <p:sldId id="370" r:id="rId62"/>
    <p:sldId id="344" r:id="rId63"/>
    <p:sldId id="345" r:id="rId64"/>
    <p:sldId id="346" r:id="rId65"/>
    <p:sldId id="351" r:id="rId66"/>
    <p:sldId id="371" r:id="rId67"/>
    <p:sldId id="347" r:id="rId68"/>
    <p:sldId id="265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景美女中圖書館" initials="景美女中圖書館" lastIdx="2" clrIdx="0">
    <p:extLst>
      <p:ext uri="{19B8F6BF-5375-455C-9EA6-DF929625EA0E}">
        <p15:presenceInfo xmlns:p15="http://schemas.microsoft.com/office/powerpoint/2012/main" userId="景美女中圖書館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84801-0B6C-42EA-91DF-24806D5B2D24}" v="73" dt="2023-09-12T12:20:57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0171" autoAdjust="0"/>
  </p:normalViewPr>
  <p:slideViewPr>
    <p:cSldViewPr snapToGrid="0">
      <p:cViewPr varScale="1">
        <p:scale>
          <a:sx n="66" d="100"/>
          <a:sy n="66" d="100"/>
        </p:scale>
        <p:origin x="84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瓅今 張" userId="23cd22b51177682a" providerId="LiveId" clId="{50884801-0B6C-42EA-91DF-24806D5B2D24}"/>
    <pc:docChg chg="undo custSel addSld modSld">
      <pc:chgData name="瓅今 張" userId="23cd22b51177682a" providerId="LiveId" clId="{50884801-0B6C-42EA-91DF-24806D5B2D24}" dt="2023-09-12T12:48:00.503" v="539" actId="680"/>
      <pc:docMkLst>
        <pc:docMk/>
      </pc:docMkLst>
      <pc:sldChg chg="modSp mod">
        <pc:chgData name="瓅今 張" userId="23cd22b51177682a" providerId="LiveId" clId="{50884801-0B6C-42EA-91DF-24806D5B2D24}" dt="2023-09-12T08:30:54.870" v="3" actId="20577"/>
        <pc:sldMkLst>
          <pc:docMk/>
          <pc:sldMk cId="1185480512" sldId="256"/>
        </pc:sldMkLst>
        <pc:spChg chg="mod">
          <ac:chgData name="瓅今 張" userId="23cd22b51177682a" providerId="LiveId" clId="{50884801-0B6C-42EA-91DF-24806D5B2D24}" dt="2023-09-12T08:30:54.870" v="3" actId="20577"/>
          <ac:spMkLst>
            <pc:docMk/>
            <pc:sldMk cId="1185480512" sldId="256"/>
            <ac:spMk id="3" creationId="{947DAC79-B37C-4C00-A6EF-ADDA262D1F57}"/>
          </ac:spMkLst>
        </pc:spChg>
      </pc:sldChg>
      <pc:sldChg chg="addSp delSp modSp mod delAnim modAnim">
        <pc:chgData name="瓅今 張" userId="23cd22b51177682a" providerId="LiveId" clId="{50884801-0B6C-42EA-91DF-24806D5B2D24}" dt="2023-09-12T11:29:22.807" v="266" actId="1037"/>
        <pc:sldMkLst>
          <pc:docMk/>
          <pc:sldMk cId="2384957178" sldId="258"/>
        </pc:sldMkLst>
        <pc:spChg chg="mod">
          <ac:chgData name="瓅今 張" userId="23cd22b51177682a" providerId="LiveId" clId="{50884801-0B6C-42EA-91DF-24806D5B2D24}" dt="2023-09-12T11:27:56.441" v="159" actId="1035"/>
          <ac:spMkLst>
            <pc:docMk/>
            <pc:sldMk cId="2384957178" sldId="258"/>
            <ac:spMk id="6" creationId="{B6F1B982-9966-4E05-B51E-B1766C25CD87}"/>
          </ac:spMkLst>
        </pc:spChg>
        <pc:spChg chg="mod">
          <ac:chgData name="瓅今 張" userId="23cd22b51177682a" providerId="LiveId" clId="{50884801-0B6C-42EA-91DF-24806D5B2D24}" dt="2023-09-12T11:29:13.272" v="262" actId="14100"/>
          <ac:spMkLst>
            <pc:docMk/>
            <pc:sldMk cId="2384957178" sldId="258"/>
            <ac:spMk id="10" creationId="{6A69C26E-8BC5-4475-895C-7E6278ABCECD}"/>
          </ac:spMkLst>
        </pc:spChg>
        <pc:picChg chg="del">
          <ac:chgData name="瓅今 張" userId="23cd22b51177682a" providerId="LiveId" clId="{50884801-0B6C-42EA-91DF-24806D5B2D24}" dt="2023-09-12T11:22:02.862" v="8" actId="478"/>
          <ac:picMkLst>
            <pc:docMk/>
            <pc:sldMk cId="2384957178" sldId="258"/>
            <ac:picMk id="4" creationId="{CF7B6E4B-A2DD-3F9A-FD20-18DEF9B406C9}"/>
          </ac:picMkLst>
        </pc:picChg>
        <pc:picChg chg="del">
          <ac:chgData name="瓅今 張" userId="23cd22b51177682a" providerId="LiveId" clId="{50884801-0B6C-42EA-91DF-24806D5B2D24}" dt="2023-09-12T11:24:32.803" v="50" actId="478"/>
          <ac:picMkLst>
            <pc:docMk/>
            <pc:sldMk cId="2384957178" sldId="258"/>
            <ac:picMk id="5" creationId="{B50B8B36-878C-995E-B5AD-D6601D59897B}"/>
          </ac:picMkLst>
        </pc:picChg>
        <pc:picChg chg="add del mod ord modCrop">
          <ac:chgData name="瓅今 張" userId="23cd22b51177682a" providerId="LiveId" clId="{50884801-0B6C-42EA-91DF-24806D5B2D24}" dt="2023-09-12T11:26:27.604" v="68" actId="478"/>
          <ac:picMkLst>
            <pc:docMk/>
            <pc:sldMk cId="2384957178" sldId="258"/>
            <ac:picMk id="7" creationId="{16A000BA-E037-296F-4CEC-9D445F0A847E}"/>
          </ac:picMkLst>
        </pc:picChg>
        <pc:picChg chg="add mod ord">
          <ac:chgData name="瓅今 張" userId="23cd22b51177682a" providerId="LiveId" clId="{50884801-0B6C-42EA-91DF-24806D5B2D24}" dt="2023-09-12T11:29:22.807" v="266" actId="1037"/>
          <ac:picMkLst>
            <pc:docMk/>
            <pc:sldMk cId="2384957178" sldId="258"/>
            <ac:picMk id="11" creationId="{F2352FAE-5AA7-E386-044B-A410CA36ADFF}"/>
          </ac:picMkLst>
        </pc:picChg>
        <pc:picChg chg="add mod ord">
          <ac:chgData name="瓅今 張" userId="23cd22b51177682a" providerId="LiveId" clId="{50884801-0B6C-42EA-91DF-24806D5B2D24}" dt="2023-09-12T11:27:23.838" v="106" actId="1076"/>
          <ac:picMkLst>
            <pc:docMk/>
            <pc:sldMk cId="2384957178" sldId="258"/>
            <ac:picMk id="13" creationId="{27645D81-AB6A-E33A-CF58-16AA353B1801}"/>
          </ac:picMkLst>
        </pc:picChg>
      </pc:sldChg>
      <pc:sldChg chg="addSp delSp modSp mod modAnim">
        <pc:chgData name="瓅今 張" userId="23cd22b51177682a" providerId="LiveId" clId="{50884801-0B6C-42EA-91DF-24806D5B2D24}" dt="2023-09-12T11:40:31.610" v="297"/>
        <pc:sldMkLst>
          <pc:docMk/>
          <pc:sldMk cId="3365450787" sldId="260"/>
        </pc:sldMkLst>
        <pc:spChg chg="add mod">
          <ac:chgData name="瓅今 張" userId="23cd22b51177682a" providerId="LiveId" clId="{50884801-0B6C-42EA-91DF-24806D5B2D24}" dt="2023-09-12T11:40:06.488" v="293" actId="1582"/>
          <ac:spMkLst>
            <pc:docMk/>
            <pc:sldMk cId="3365450787" sldId="260"/>
            <ac:spMk id="8" creationId="{30A13FD5-13CB-BB5E-47A5-AE10D4BCB0A4}"/>
          </ac:spMkLst>
        </pc:spChg>
        <pc:picChg chg="del">
          <ac:chgData name="瓅今 張" userId="23cd22b51177682a" providerId="LiveId" clId="{50884801-0B6C-42EA-91DF-24806D5B2D24}" dt="2023-09-12T11:38:23.933" v="272" actId="478"/>
          <ac:picMkLst>
            <pc:docMk/>
            <pc:sldMk cId="3365450787" sldId="260"/>
            <ac:picMk id="3" creationId="{39D19545-960A-9AEB-9016-0E7F0FD85E9E}"/>
          </ac:picMkLst>
        </pc:picChg>
        <pc:picChg chg="add mod ord modCrop">
          <ac:chgData name="瓅今 張" userId="23cd22b51177682a" providerId="LiveId" clId="{50884801-0B6C-42EA-91DF-24806D5B2D24}" dt="2023-09-12T11:38:33.999" v="286" actId="171"/>
          <ac:picMkLst>
            <pc:docMk/>
            <pc:sldMk cId="3365450787" sldId="260"/>
            <ac:picMk id="5" creationId="{305BBD22-8826-6214-8A25-641774D44E61}"/>
          </ac:picMkLst>
        </pc:picChg>
        <pc:picChg chg="add ord">
          <ac:chgData name="瓅今 張" userId="23cd22b51177682a" providerId="LiveId" clId="{50884801-0B6C-42EA-91DF-24806D5B2D24}" dt="2023-09-12T11:39:33.779" v="288" actId="167"/>
          <ac:picMkLst>
            <pc:docMk/>
            <pc:sldMk cId="3365450787" sldId="260"/>
            <ac:picMk id="7" creationId="{94ACAB36-32EF-45CC-8958-1D02645E7497}"/>
          </ac:picMkLst>
        </pc:picChg>
      </pc:sldChg>
      <pc:sldChg chg="addSp delSp modSp mod delAnim">
        <pc:chgData name="瓅今 張" userId="23cd22b51177682a" providerId="LiveId" clId="{50884801-0B6C-42EA-91DF-24806D5B2D24}" dt="2023-09-12T11:44:35.891" v="332" actId="1035"/>
        <pc:sldMkLst>
          <pc:docMk/>
          <pc:sldMk cId="2010019664" sldId="261"/>
        </pc:sldMkLst>
        <pc:spChg chg="add mod">
          <ac:chgData name="瓅今 張" userId="23cd22b51177682a" providerId="LiveId" clId="{50884801-0B6C-42EA-91DF-24806D5B2D24}" dt="2023-09-12T11:44:35.891" v="332" actId="1035"/>
          <ac:spMkLst>
            <pc:docMk/>
            <pc:sldMk cId="2010019664" sldId="261"/>
            <ac:spMk id="5" creationId="{25D1753C-D86E-190C-1513-40CAC779B337}"/>
          </ac:spMkLst>
        </pc:spChg>
        <pc:picChg chg="add mod">
          <ac:chgData name="瓅今 張" userId="23cd22b51177682a" providerId="LiveId" clId="{50884801-0B6C-42EA-91DF-24806D5B2D24}" dt="2023-09-12T11:43:40.203" v="305" actId="1076"/>
          <ac:picMkLst>
            <pc:docMk/>
            <pc:sldMk cId="2010019664" sldId="261"/>
            <ac:picMk id="3" creationId="{0F49D430-1856-2719-DA78-6CBB19F5FECD}"/>
          </ac:picMkLst>
        </pc:picChg>
        <pc:picChg chg="del">
          <ac:chgData name="瓅今 張" userId="23cd22b51177682a" providerId="LiveId" clId="{50884801-0B6C-42EA-91DF-24806D5B2D24}" dt="2023-09-12T11:43:35.508" v="304" actId="478"/>
          <ac:picMkLst>
            <pc:docMk/>
            <pc:sldMk cId="2010019664" sldId="261"/>
            <ac:picMk id="7" creationId="{1E9ACF99-2F27-BA93-704A-18C56260FD7C}"/>
          </ac:picMkLst>
        </pc:picChg>
      </pc:sldChg>
      <pc:sldChg chg="addSp delSp modSp mod delAnim">
        <pc:chgData name="瓅今 張" userId="23cd22b51177682a" providerId="LiveId" clId="{50884801-0B6C-42EA-91DF-24806D5B2D24}" dt="2023-09-12T12:01:38.678" v="351" actId="14100"/>
        <pc:sldMkLst>
          <pc:docMk/>
          <pc:sldMk cId="246487832" sldId="270"/>
        </pc:sldMkLst>
        <pc:spChg chg="mod">
          <ac:chgData name="瓅今 張" userId="23cd22b51177682a" providerId="LiveId" clId="{50884801-0B6C-42EA-91DF-24806D5B2D24}" dt="2023-09-12T11:57:27.693" v="347" actId="1076"/>
          <ac:spMkLst>
            <pc:docMk/>
            <pc:sldMk cId="246487832" sldId="270"/>
            <ac:spMk id="7" creationId="{25A2A644-D8FE-4021-84EC-55205092A490}"/>
          </ac:spMkLst>
        </pc:spChg>
        <pc:spChg chg="mod">
          <ac:chgData name="瓅今 張" userId="23cd22b51177682a" providerId="LiveId" clId="{50884801-0B6C-42EA-91DF-24806D5B2D24}" dt="2023-09-12T11:57:41.488" v="350" actId="1076"/>
          <ac:spMkLst>
            <pc:docMk/>
            <pc:sldMk cId="246487832" sldId="270"/>
            <ac:spMk id="9" creationId="{87BFE0EA-2242-8A8F-1F91-DD3368CAE40D}"/>
          </ac:spMkLst>
        </pc:spChg>
        <pc:picChg chg="add del mod">
          <ac:chgData name="瓅今 張" userId="23cd22b51177682a" providerId="LiveId" clId="{50884801-0B6C-42EA-91DF-24806D5B2D24}" dt="2023-09-12T11:56:25.566" v="336" actId="478"/>
          <ac:picMkLst>
            <pc:docMk/>
            <pc:sldMk cId="246487832" sldId="270"/>
            <ac:picMk id="3" creationId="{1F8D0927-9B07-EE1A-39B7-BFC14C51ED0D}"/>
          </ac:picMkLst>
        </pc:picChg>
        <pc:picChg chg="del">
          <ac:chgData name="瓅今 張" userId="23cd22b51177682a" providerId="LiveId" clId="{50884801-0B6C-42EA-91DF-24806D5B2D24}" dt="2023-09-12T11:56:46.020" v="338" actId="478"/>
          <ac:picMkLst>
            <pc:docMk/>
            <pc:sldMk cId="246487832" sldId="270"/>
            <ac:picMk id="5" creationId="{7DF0B76E-7CBC-96D9-6AFE-CA814D71A535}"/>
          </ac:picMkLst>
        </pc:picChg>
        <pc:picChg chg="mod">
          <ac:chgData name="瓅今 張" userId="23cd22b51177682a" providerId="LiveId" clId="{50884801-0B6C-42EA-91DF-24806D5B2D24}" dt="2023-09-12T12:01:38.678" v="351" actId="14100"/>
          <ac:picMkLst>
            <pc:docMk/>
            <pc:sldMk cId="246487832" sldId="270"/>
            <ac:picMk id="8" creationId="{59C62FD4-CF34-DD3A-E21B-AD6B14102409}"/>
          </ac:picMkLst>
        </pc:picChg>
        <pc:picChg chg="add mod ord">
          <ac:chgData name="瓅今 張" userId="23cd22b51177682a" providerId="LiveId" clId="{50884801-0B6C-42EA-91DF-24806D5B2D24}" dt="2023-09-12T11:56:54.732" v="340" actId="167"/>
          <ac:picMkLst>
            <pc:docMk/>
            <pc:sldMk cId="246487832" sldId="270"/>
            <ac:picMk id="10" creationId="{7D3FE3F8-85B0-5839-6036-69231E915936}"/>
          </ac:picMkLst>
        </pc:picChg>
      </pc:sldChg>
      <pc:sldChg chg="addSp delSp modSp mod">
        <pc:chgData name="瓅今 張" userId="23cd22b51177682a" providerId="LiveId" clId="{50884801-0B6C-42EA-91DF-24806D5B2D24}" dt="2023-09-12T12:14:03.404" v="391" actId="478"/>
        <pc:sldMkLst>
          <pc:docMk/>
          <pc:sldMk cId="841378359" sldId="271"/>
        </pc:sldMkLst>
        <pc:spChg chg="mod">
          <ac:chgData name="瓅今 張" userId="23cd22b51177682a" providerId="LiveId" clId="{50884801-0B6C-42EA-91DF-24806D5B2D24}" dt="2023-09-12T12:08:16.839" v="371" actId="20577"/>
          <ac:spMkLst>
            <pc:docMk/>
            <pc:sldMk cId="841378359" sldId="271"/>
            <ac:spMk id="8" creationId="{9FFCB89B-94E3-4F0F-B6C1-EC4CF79CFD90}"/>
          </ac:spMkLst>
        </pc:spChg>
        <pc:spChg chg="mod">
          <ac:chgData name="瓅今 張" userId="23cd22b51177682a" providerId="LiveId" clId="{50884801-0B6C-42EA-91DF-24806D5B2D24}" dt="2023-09-12T12:07:53.710" v="358" actId="1076"/>
          <ac:spMkLst>
            <pc:docMk/>
            <pc:sldMk cId="841378359" sldId="271"/>
            <ac:spMk id="14" creationId="{215786BD-231B-2164-CCB4-71BD37AE0B63}"/>
          </ac:spMkLst>
        </pc:spChg>
        <pc:spChg chg="mod">
          <ac:chgData name="瓅今 張" userId="23cd22b51177682a" providerId="LiveId" clId="{50884801-0B6C-42EA-91DF-24806D5B2D24}" dt="2023-09-12T12:07:50.130" v="357" actId="1076"/>
          <ac:spMkLst>
            <pc:docMk/>
            <pc:sldMk cId="841378359" sldId="271"/>
            <ac:spMk id="17" creationId="{9FFCB89B-94E3-4F0F-B6C1-EC4CF79CFD90}"/>
          </ac:spMkLst>
        </pc:spChg>
        <pc:picChg chg="add del mod">
          <ac:chgData name="瓅今 張" userId="23cd22b51177682a" providerId="LiveId" clId="{50884801-0B6C-42EA-91DF-24806D5B2D24}" dt="2023-09-12T12:14:03.404" v="391" actId="478"/>
          <ac:picMkLst>
            <pc:docMk/>
            <pc:sldMk cId="841378359" sldId="271"/>
            <ac:picMk id="2" creationId="{0346F487-DBC9-95AF-84C0-4F78033A03C1}"/>
          </ac:picMkLst>
        </pc:picChg>
      </pc:sldChg>
      <pc:sldChg chg="addSp modSp mod modAnim">
        <pc:chgData name="瓅今 張" userId="23cd22b51177682a" providerId="LiveId" clId="{50884801-0B6C-42EA-91DF-24806D5B2D24}" dt="2023-09-12T12:17:37.064" v="425"/>
        <pc:sldMkLst>
          <pc:docMk/>
          <pc:sldMk cId="2723695399" sldId="274"/>
        </pc:sldMkLst>
        <pc:spChg chg="mod ord">
          <ac:chgData name="瓅今 張" userId="23cd22b51177682a" providerId="LiveId" clId="{50884801-0B6C-42EA-91DF-24806D5B2D24}" dt="2023-09-12T12:16:59.195" v="422" actId="14100"/>
          <ac:spMkLst>
            <pc:docMk/>
            <pc:sldMk cId="2723695399" sldId="274"/>
            <ac:spMk id="8" creationId="{8F6D7D97-008D-28F4-6964-58B5C43CBA14}"/>
          </ac:spMkLst>
        </pc:spChg>
        <pc:grpChg chg="add mod">
          <ac:chgData name="瓅今 張" userId="23cd22b51177682a" providerId="LiveId" clId="{50884801-0B6C-42EA-91DF-24806D5B2D24}" dt="2023-09-12T12:17:12.881" v="423" actId="164"/>
          <ac:grpSpMkLst>
            <pc:docMk/>
            <pc:sldMk cId="2723695399" sldId="274"/>
            <ac:grpSpMk id="5" creationId="{A17CDFA0-A944-9647-217C-DE2F50C19A6C}"/>
          </ac:grpSpMkLst>
        </pc:grpChg>
        <pc:picChg chg="add mod modCrop">
          <ac:chgData name="瓅今 張" userId="23cd22b51177682a" providerId="LiveId" clId="{50884801-0B6C-42EA-91DF-24806D5B2D24}" dt="2023-09-12T12:17:12.881" v="423" actId="164"/>
          <ac:picMkLst>
            <pc:docMk/>
            <pc:sldMk cId="2723695399" sldId="274"/>
            <ac:picMk id="3" creationId="{9AFD29EE-7032-98C3-F2BE-DAD4BC06C042}"/>
          </ac:picMkLst>
        </pc:picChg>
        <pc:picChg chg="mod">
          <ac:chgData name="瓅今 張" userId="23cd22b51177682a" providerId="LiveId" clId="{50884801-0B6C-42EA-91DF-24806D5B2D24}" dt="2023-09-12T12:17:12.881" v="423" actId="164"/>
          <ac:picMkLst>
            <pc:docMk/>
            <pc:sldMk cId="2723695399" sldId="274"/>
            <ac:picMk id="12" creationId="{51D80807-15FC-6F31-A90A-38777B8CE6D1}"/>
          </ac:picMkLst>
        </pc:picChg>
      </pc:sldChg>
      <pc:sldChg chg="addSp modSp mod modAnim">
        <pc:chgData name="瓅今 張" userId="23cd22b51177682a" providerId="LiveId" clId="{50884801-0B6C-42EA-91DF-24806D5B2D24}" dt="2023-09-12T12:18:54.213" v="489" actId="167"/>
        <pc:sldMkLst>
          <pc:docMk/>
          <pc:sldMk cId="1949248177" sldId="275"/>
        </pc:sldMkLst>
        <pc:grpChg chg="add mod ord">
          <ac:chgData name="瓅今 張" userId="23cd22b51177682a" providerId="LiveId" clId="{50884801-0B6C-42EA-91DF-24806D5B2D24}" dt="2023-09-12T12:18:54.213" v="489" actId="167"/>
          <ac:grpSpMkLst>
            <pc:docMk/>
            <pc:sldMk cId="1949248177" sldId="275"/>
            <ac:grpSpMk id="5" creationId="{770C5F91-9F62-26D3-B7FE-A1E7F828D876}"/>
          </ac:grpSpMkLst>
        </pc:grpChg>
        <pc:picChg chg="add mod">
          <ac:chgData name="瓅今 張" userId="23cd22b51177682a" providerId="LiveId" clId="{50884801-0B6C-42EA-91DF-24806D5B2D24}" dt="2023-09-12T12:18:41.604" v="488" actId="164"/>
          <ac:picMkLst>
            <pc:docMk/>
            <pc:sldMk cId="1949248177" sldId="275"/>
            <ac:picMk id="3" creationId="{9EF0D989-A698-C249-4281-51E1AC38BF98}"/>
          </ac:picMkLst>
        </pc:picChg>
        <pc:picChg chg="mod">
          <ac:chgData name="瓅今 張" userId="23cd22b51177682a" providerId="LiveId" clId="{50884801-0B6C-42EA-91DF-24806D5B2D24}" dt="2023-09-12T12:18:41.604" v="488" actId="164"/>
          <ac:picMkLst>
            <pc:docMk/>
            <pc:sldMk cId="1949248177" sldId="275"/>
            <ac:picMk id="11" creationId="{38A7A9B9-0D5A-1D8D-0958-95F7CF1C5F2E}"/>
          </ac:picMkLst>
        </pc:picChg>
      </pc:sldChg>
      <pc:sldChg chg="addSp modSp mod modAnim">
        <pc:chgData name="瓅今 張" userId="23cd22b51177682a" providerId="LiveId" clId="{50884801-0B6C-42EA-91DF-24806D5B2D24}" dt="2023-09-12T12:21:02.516" v="511" actId="167"/>
        <pc:sldMkLst>
          <pc:docMk/>
          <pc:sldMk cId="2792211617" sldId="300"/>
        </pc:sldMkLst>
        <pc:grpChg chg="add mod ord">
          <ac:chgData name="瓅今 張" userId="23cd22b51177682a" providerId="LiveId" clId="{50884801-0B6C-42EA-91DF-24806D5B2D24}" dt="2023-09-12T12:21:02.516" v="511" actId="167"/>
          <ac:grpSpMkLst>
            <pc:docMk/>
            <pc:sldMk cId="2792211617" sldId="300"/>
            <ac:grpSpMk id="5" creationId="{B4EA7546-7472-FC20-EE8D-D075A57F83CC}"/>
          </ac:grpSpMkLst>
        </pc:grpChg>
        <pc:picChg chg="add mod modCrop">
          <ac:chgData name="瓅今 張" userId="23cd22b51177682a" providerId="LiveId" clId="{50884801-0B6C-42EA-91DF-24806D5B2D24}" dt="2023-09-12T12:20:57.594" v="510" actId="164"/>
          <ac:picMkLst>
            <pc:docMk/>
            <pc:sldMk cId="2792211617" sldId="300"/>
            <ac:picMk id="3" creationId="{E8F4058E-40E3-BD63-FBD0-696722946D62}"/>
          </ac:picMkLst>
        </pc:picChg>
        <pc:picChg chg="mod">
          <ac:chgData name="瓅今 張" userId="23cd22b51177682a" providerId="LiveId" clId="{50884801-0B6C-42EA-91DF-24806D5B2D24}" dt="2023-09-12T12:20:57.594" v="510" actId="164"/>
          <ac:picMkLst>
            <pc:docMk/>
            <pc:sldMk cId="2792211617" sldId="300"/>
            <ac:picMk id="10" creationId="{5079437A-BFCA-3FAC-267A-6FB0AD142CB9}"/>
          </ac:picMkLst>
        </pc:picChg>
      </pc:sldChg>
      <pc:sldChg chg="modSp mod">
        <pc:chgData name="瓅今 張" userId="23cd22b51177682a" providerId="LiveId" clId="{50884801-0B6C-42EA-91DF-24806D5B2D24}" dt="2023-09-12T12:35:03.973" v="527" actId="1076"/>
        <pc:sldMkLst>
          <pc:docMk/>
          <pc:sldMk cId="195102141" sldId="301"/>
        </pc:sldMkLst>
        <pc:spChg chg="mod">
          <ac:chgData name="瓅今 張" userId="23cd22b51177682a" providerId="LiveId" clId="{50884801-0B6C-42EA-91DF-24806D5B2D24}" dt="2023-09-12T12:34:38.318" v="524" actId="1076"/>
          <ac:spMkLst>
            <pc:docMk/>
            <pc:sldMk cId="195102141" sldId="301"/>
            <ac:spMk id="4" creationId="{69198626-FFFF-482B-B690-75008651D789}"/>
          </ac:spMkLst>
        </pc:spChg>
        <pc:spChg chg="mod">
          <ac:chgData name="瓅今 張" userId="23cd22b51177682a" providerId="LiveId" clId="{50884801-0B6C-42EA-91DF-24806D5B2D24}" dt="2023-09-12T12:35:03.973" v="527" actId="1076"/>
          <ac:spMkLst>
            <pc:docMk/>
            <pc:sldMk cId="195102141" sldId="301"/>
            <ac:spMk id="5" creationId="{2BB6AAA4-47E9-4896-B0F0-F1407D41409A}"/>
          </ac:spMkLst>
        </pc:spChg>
      </pc:sldChg>
      <pc:sldChg chg="modSp mod">
        <pc:chgData name="瓅今 張" userId="23cd22b51177682a" providerId="LiveId" clId="{50884801-0B6C-42EA-91DF-24806D5B2D24}" dt="2023-09-12T12:36:23.816" v="538" actId="20577"/>
        <pc:sldMkLst>
          <pc:docMk/>
          <pc:sldMk cId="1633126543" sldId="302"/>
        </pc:sldMkLst>
        <pc:spChg chg="mod">
          <ac:chgData name="瓅今 張" userId="23cd22b51177682a" providerId="LiveId" clId="{50884801-0B6C-42EA-91DF-24806D5B2D24}" dt="2023-09-12T12:36:23.816" v="538" actId="20577"/>
          <ac:spMkLst>
            <pc:docMk/>
            <pc:sldMk cId="1633126543" sldId="302"/>
            <ac:spMk id="4" creationId="{406B3C6E-2E1E-4DF2-AFBD-BDDA11BFAADF}"/>
          </ac:spMkLst>
        </pc:spChg>
      </pc:sldChg>
      <pc:sldChg chg="addSp delSp modSp mod">
        <pc:chgData name="瓅今 張" userId="23cd22b51177682a" providerId="LiveId" clId="{50884801-0B6C-42EA-91DF-24806D5B2D24}" dt="2023-09-12T12:13:46.127" v="386" actId="21"/>
        <pc:sldMkLst>
          <pc:docMk/>
          <pc:sldMk cId="1586136053" sldId="372"/>
        </pc:sldMkLst>
        <pc:picChg chg="add del mod">
          <ac:chgData name="瓅今 張" userId="23cd22b51177682a" providerId="LiveId" clId="{50884801-0B6C-42EA-91DF-24806D5B2D24}" dt="2023-09-12T12:13:46.127" v="386" actId="21"/>
          <ac:picMkLst>
            <pc:docMk/>
            <pc:sldMk cId="1586136053" sldId="372"/>
            <ac:picMk id="3" creationId="{B2462C08-3EDE-AEDC-797D-801018CCE9BF}"/>
          </ac:picMkLst>
        </pc:picChg>
      </pc:sldChg>
      <pc:sldChg chg="new">
        <pc:chgData name="瓅今 張" userId="23cd22b51177682a" providerId="LiveId" clId="{50884801-0B6C-42EA-91DF-24806D5B2D24}" dt="2023-09-12T12:48:00.503" v="539" actId="680"/>
        <pc:sldMkLst>
          <pc:docMk/>
          <pc:sldMk cId="2857965823" sldId="3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448B1-1C7C-4592-9BD8-EC9EF57EFCF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714A47EC-80C8-4B9D-ACC0-4ECF6A7DAC7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註冊或登入帳號</a:t>
          </a:r>
        </a:p>
      </dgm:t>
    </dgm:pt>
    <dgm:pt modelId="{5A8835BA-6C7A-4B30-AA7F-F880969EF73F}" type="parTrans" cxnId="{EBFA8E47-4494-43E0-AC1B-9B5D5D8F66BC}">
      <dgm:prSet/>
      <dgm:spPr/>
      <dgm:t>
        <a:bodyPr/>
        <a:lstStyle/>
        <a:p>
          <a:endParaRPr lang="zh-TW" altLang="en-US"/>
        </a:p>
      </dgm:t>
    </dgm:pt>
    <dgm:pt modelId="{47DA6EC2-4057-4824-A934-A99A60C70FF4}" type="sibTrans" cxnId="{EBFA8E47-4494-43E0-AC1B-9B5D5D8F66BC}">
      <dgm:prSet/>
      <dgm:spPr/>
      <dgm:t>
        <a:bodyPr/>
        <a:lstStyle/>
        <a:p>
          <a:endParaRPr lang="zh-TW" altLang="en-US"/>
        </a:p>
      </dgm:t>
    </dgm:pt>
    <dgm:pt modelId="{68CDC7F5-BB29-4934-9427-A7AFED85788D}">
      <dgm:prSet phldrT="[文字]"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投稿</a:t>
          </a:r>
        </a:p>
      </dgm:t>
    </dgm:pt>
    <dgm:pt modelId="{260D09D5-1DB8-41B0-877F-C9C6E65D8CE4}" type="parTrans" cxnId="{A1148D60-85B6-4F3A-95CD-1AB9951CE266}">
      <dgm:prSet/>
      <dgm:spPr/>
      <dgm:t>
        <a:bodyPr/>
        <a:lstStyle/>
        <a:p>
          <a:endParaRPr lang="zh-TW" altLang="en-US"/>
        </a:p>
      </dgm:t>
    </dgm:pt>
    <dgm:pt modelId="{91CB8550-452C-43F7-81CF-5A84C03DBF75}" type="sibTrans" cxnId="{A1148D60-85B6-4F3A-95CD-1AB9951CE266}">
      <dgm:prSet/>
      <dgm:spPr/>
      <dgm:t>
        <a:bodyPr/>
        <a:lstStyle/>
        <a:p>
          <a:endParaRPr lang="zh-TW" altLang="en-US"/>
        </a:p>
      </dgm:t>
    </dgm:pt>
    <dgm:pt modelId="{3F604DA6-99F3-4105-A004-8B46AD063B9D}">
      <dgm:prSet phldrT="[文字]"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參加比賽</a:t>
          </a:r>
        </a:p>
      </dgm:t>
    </dgm:pt>
    <dgm:pt modelId="{1689D47C-6B23-4A32-98A8-2F78950330A9}" type="parTrans" cxnId="{18720C8A-1863-4A70-B4DC-FBCA94C54092}">
      <dgm:prSet/>
      <dgm:spPr/>
      <dgm:t>
        <a:bodyPr/>
        <a:lstStyle/>
        <a:p>
          <a:endParaRPr lang="zh-TW" altLang="en-US"/>
        </a:p>
      </dgm:t>
    </dgm:pt>
    <dgm:pt modelId="{95F51D40-8B27-4CA9-8691-4D5B903820FB}" type="sibTrans" cxnId="{18720C8A-1863-4A70-B4DC-FBCA94C54092}">
      <dgm:prSet/>
      <dgm:spPr/>
      <dgm:t>
        <a:bodyPr/>
        <a:lstStyle/>
        <a:p>
          <a:endParaRPr lang="zh-TW" altLang="en-US"/>
        </a:p>
      </dgm:t>
    </dgm:pt>
    <dgm:pt modelId="{47E48475-2B7A-4546-BCE1-07D6D53F66BF}" type="pres">
      <dgm:prSet presAssocID="{0BA448B1-1C7C-4592-9BD8-EC9EF57EFCF1}" presName="Name0" presStyleCnt="0">
        <dgm:presLayoutVars>
          <dgm:dir/>
          <dgm:resizeHandles val="exact"/>
        </dgm:presLayoutVars>
      </dgm:prSet>
      <dgm:spPr/>
    </dgm:pt>
    <dgm:pt modelId="{F9EA44DE-5301-4E67-A275-84AAB40ACA75}" type="pres">
      <dgm:prSet presAssocID="{714A47EC-80C8-4B9D-ACC0-4ECF6A7DAC73}" presName="node" presStyleLbl="node1" presStyleIdx="0" presStyleCnt="3">
        <dgm:presLayoutVars>
          <dgm:bulletEnabled val="1"/>
        </dgm:presLayoutVars>
      </dgm:prSet>
      <dgm:spPr/>
    </dgm:pt>
    <dgm:pt modelId="{7164ADEA-FC33-44EB-8471-4C3575F9E58E}" type="pres">
      <dgm:prSet presAssocID="{47DA6EC2-4057-4824-A934-A99A60C70FF4}" presName="sibTrans" presStyleLbl="sibTrans2D1" presStyleIdx="0" presStyleCnt="2"/>
      <dgm:spPr/>
    </dgm:pt>
    <dgm:pt modelId="{ABADEE4B-094F-493D-8EC7-87E4B30AD953}" type="pres">
      <dgm:prSet presAssocID="{47DA6EC2-4057-4824-A934-A99A60C70FF4}" presName="connectorText" presStyleLbl="sibTrans2D1" presStyleIdx="0" presStyleCnt="2"/>
      <dgm:spPr/>
    </dgm:pt>
    <dgm:pt modelId="{6BD7226C-2BA1-427A-9EBD-018947903AD1}" type="pres">
      <dgm:prSet presAssocID="{68CDC7F5-BB29-4934-9427-A7AFED85788D}" presName="node" presStyleLbl="node1" presStyleIdx="1" presStyleCnt="3">
        <dgm:presLayoutVars>
          <dgm:bulletEnabled val="1"/>
        </dgm:presLayoutVars>
      </dgm:prSet>
      <dgm:spPr/>
    </dgm:pt>
    <dgm:pt modelId="{5154827C-53AB-48DB-8EF2-B496626D1FCD}" type="pres">
      <dgm:prSet presAssocID="{91CB8550-452C-43F7-81CF-5A84C03DBF75}" presName="sibTrans" presStyleLbl="sibTrans2D1" presStyleIdx="1" presStyleCnt="2"/>
      <dgm:spPr/>
    </dgm:pt>
    <dgm:pt modelId="{4BF16600-888E-4E66-A363-7F84B3D78E74}" type="pres">
      <dgm:prSet presAssocID="{91CB8550-452C-43F7-81CF-5A84C03DBF75}" presName="connectorText" presStyleLbl="sibTrans2D1" presStyleIdx="1" presStyleCnt="2"/>
      <dgm:spPr/>
    </dgm:pt>
    <dgm:pt modelId="{5EFED6D3-6330-4080-8C6F-28D8FDE8D825}" type="pres">
      <dgm:prSet presAssocID="{3F604DA6-99F3-4105-A004-8B46AD063B9D}" presName="node" presStyleLbl="node1" presStyleIdx="2" presStyleCnt="3">
        <dgm:presLayoutVars>
          <dgm:bulletEnabled val="1"/>
        </dgm:presLayoutVars>
      </dgm:prSet>
      <dgm:spPr/>
    </dgm:pt>
  </dgm:ptLst>
  <dgm:cxnLst>
    <dgm:cxn modelId="{4B995F16-A430-4661-9AA6-07BB984AFB20}" type="presOf" srcId="{91CB8550-452C-43F7-81CF-5A84C03DBF75}" destId="{4BF16600-888E-4E66-A363-7F84B3D78E74}" srcOrd="1" destOrd="0" presId="urn:microsoft.com/office/officeart/2005/8/layout/process1"/>
    <dgm:cxn modelId="{10D39023-E3FF-4C66-A663-D313E3D90263}" type="presOf" srcId="{3F604DA6-99F3-4105-A004-8B46AD063B9D}" destId="{5EFED6D3-6330-4080-8C6F-28D8FDE8D825}" srcOrd="0" destOrd="0" presId="urn:microsoft.com/office/officeart/2005/8/layout/process1"/>
    <dgm:cxn modelId="{A1148D60-85B6-4F3A-95CD-1AB9951CE266}" srcId="{0BA448B1-1C7C-4592-9BD8-EC9EF57EFCF1}" destId="{68CDC7F5-BB29-4934-9427-A7AFED85788D}" srcOrd="1" destOrd="0" parTransId="{260D09D5-1DB8-41B0-877F-C9C6E65D8CE4}" sibTransId="{91CB8550-452C-43F7-81CF-5A84C03DBF75}"/>
    <dgm:cxn modelId="{FF5DA743-0600-415D-9AC0-DE96935D9276}" type="presOf" srcId="{91CB8550-452C-43F7-81CF-5A84C03DBF75}" destId="{5154827C-53AB-48DB-8EF2-B496626D1FCD}" srcOrd="0" destOrd="0" presId="urn:microsoft.com/office/officeart/2005/8/layout/process1"/>
    <dgm:cxn modelId="{0529E865-980C-4BDB-B2EE-623715882230}" type="presOf" srcId="{714A47EC-80C8-4B9D-ACC0-4ECF6A7DAC73}" destId="{F9EA44DE-5301-4E67-A275-84AAB40ACA75}" srcOrd="0" destOrd="0" presId="urn:microsoft.com/office/officeart/2005/8/layout/process1"/>
    <dgm:cxn modelId="{EBFA8E47-4494-43E0-AC1B-9B5D5D8F66BC}" srcId="{0BA448B1-1C7C-4592-9BD8-EC9EF57EFCF1}" destId="{714A47EC-80C8-4B9D-ACC0-4ECF6A7DAC73}" srcOrd="0" destOrd="0" parTransId="{5A8835BA-6C7A-4B30-AA7F-F880969EF73F}" sibTransId="{47DA6EC2-4057-4824-A934-A99A60C70FF4}"/>
    <dgm:cxn modelId="{48D6A182-0887-45B9-958E-FFDD0F568F1B}" type="presOf" srcId="{47DA6EC2-4057-4824-A934-A99A60C70FF4}" destId="{ABADEE4B-094F-493D-8EC7-87E4B30AD953}" srcOrd="1" destOrd="0" presId="urn:microsoft.com/office/officeart/2005/8/layout/process1"/>
    <dgm:cxn modelId="{18720C8A-1863-4A70-B4DC-FBCA94C54092}" srcId="{0BA448B1-1C7C-4592-9BD8-EC9EF57EFCF1}" destId="{3F604DA6-99F3-4105-A004-8B46AD063B9D}" srcOrd="2" destOrd="0" parTransId="{1689D47C-6B23-4A32-98A8-2F78950330A9}" sibTransId="{95F51D40-8B27-4CA9-8691-4D5B903820FB}"/>
    <dgm:cxn modelId="{0649138E-8E59-4F2B-ABE1-4926CB109820}" type="presOf" srcId="{47DA6EC2-4057-4824-A934-A99A60C70FF4}" destId="{7164ADEA-FC33-44EB-8471-4C3575F9E58E}" srcOrd="0" destOrd="0" presId="urn:microsoft.com/office/officeart/2005/8/layout/process1"/>
    <dgm:cxn modelId="{33F7ECBC-36D9-4703-9660-1ECE96D021DA}" type="presOf" srcId="{0BA448B1-1C7C-4592-9BD8-EC9EF57EFCF1}" destId="{47E48475-2B7A-4546-BCE1-07D6D53F66BF}" srcOrd="0" destOrd="0" presId="urn:microsoft.com/office/officeart/2005/8/layout/process1"/>
    <dgm:cxn modelId="{3618CFF9-715E-4D55-A0C8-980F4E138DCC}" type="presOf" srcId="{68CDC7F5-BB29-4934-9427-A7AFED85788D}" destId="{6BD7226C-2BA1-427A-9EBD-018947903AD1}" srcOrd="0" destOrd="0" presId="urn:microsoft.com/office/officeart/2005/8/layout/process1"/>
    <dgm:cxn modelId="{1E43143B-35A8-4052-8358-E75A6CEFC942}" type="presParOf" srcId="{47E48475-2B7A-4546-BCE1-07D6D53F66BF}" destId="{F9EA44DE-5301-4E67-A275-84AAB40ACA75}" srcOrd="0" destOrd="0" presId="urn:microsoft.com/office/officeart/2005/8/layout/process1"/>
    <dgm:cxn modelId="{3EC9FCA0-5EFD-4323-8772-91FB646D53B7}" type="presParOf" srcId="{47E48475-2B7A-4546-BCE1-07D6D53F66BF}" destId="{7164ADEA-FC33-44EB-8471-4C3575F9E58E}" srcOrd="1" destOrd="0" presId="urn:microsoft.com/office/officeart/2005/8/layout/process1"/>
    <dgm:cxn modelId="{6B96263C-5990-4214-845E-C4399C335E35}" type="presParOf" srcId="{7164ADEA-FC33-44EB-8471-4C3575F9E58E}" destId="{ABADEE4B-094F-493D-8EC7-87E4B30AD953}" srcOrd="0" destOrd="0" presId="urn:microsoft.com/office/officeart/2005/8/layout/process1"/>
    <dgm:cxn modelId="{9CF0CC92-0E7D-4040-8B9C-85D016B627B4}" type="presParOf" srcId="{47E48475-2B7A-4546-BCE1-07D6D53F66BF}" destId="{6BD7226C-2BA1-427A-9EBD-018947903AD1}" srcOrd="2" destOrd="0" presId="urn:microsoft.com/office/officeart/2005/8/layout/process1"/>
    <dgm:cxn modelId="{210C84E2-2284-41EE-8605-C2E9C6DEACD7}" type="presParOf" srcId="{47E48475-2B7A-4546-BCE1-07D6D53F66BF}" destId="{5154827C-53AB-48DB-8EF2-B496626D1FCD}" srcOrd="3" destOrd="0" presId="urn:microsoft.com/office/officeart/2005/8/layout/process1"/>
    <dgm:cxn modelId="{2BCCD923-19D5-4DE8-9D78-D9B6170D3D15}" type="presParOf" srcId="{5154827C-53AB-48DB-8EF2-B496626D1FCD}" destId="{4BF16600-888E-4E66-A363-7F84B3D78E74}" srcOrd="0" destOrd="0" presId="urn:microsoft.com/office/officeart/2005/8/layout/process1"/>
    <dgm:cxn modelId="{C6C4E867-A219-4D9D-897A-C8708476B49A}" type="presParOf" srcId="{47E48475-2B7A-4546-BCE1-07D6D53F66BF}" destId="{5EFED6D3-6330-4080-8C6F-28D8FDE8D82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A44DE-5301-4E67-A275-84AAB40ACA75}">
      <dsp:nvSpPr>
        <dsp:cNvPr id="0" name=""/>
        <dsp:cNvSpPr/>
      </dsp:nvSpPr>
      <dsp:spPr>
        <a:xfrm>
          <a:off x="7143" y="66106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註冊或登入帳號</a:t>
          </a:r>
        </a:p>
      </dsp:txBody>
      <dsp:txXfrm>
        <a:off x="44665" y="698586"/>
        <a:ext cx="2060143" cy="1206068"/>
      </dsp:txXfrm>
    </dsp:sp>
    <dsp:sp modelId="{7164ADEA-FC33-44EB-8471-4C3575F9E58E}">
      <dsp:nvSpPr>
        <dsp:cNvPr id="0" name=""/>
        <dsp:cNvSpPr/>
      </dsp:nvSpPr>
      <dsp:spPr>
        <a:xfrm>
          <a:off x="2355850" y="103685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>
        <a:off x="2355850" y="1142762"/>
        <a:ext cx="316861" cy="317716"/>
      </dsp:txXfrm>
    </dsp:sp>
    <dsp:sp modelId="{6BD7226C-2BA1-427A-9EBD-018947903AD1}">
      <dsp:nvSpPr>
        <dsp:cNvPr id="0" name=""/>
        <dsp:cNvSpPr/>
      </dsp:nvSpPr>
      <dsp:spPr>
        <a:xfrm>
          <a:off x="2996406" y="66106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689196"/>
            <a:satOff val="3316"/>
            <a:lumOff val="-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投稿</a:t>
          </a:r>
        </a:p>
      </dsp:txBody>
      <dsp:txXfrm>
        <a:off x="3033928" y="698586"/>
        <a:ext cx="2060143" cy="1206068"/>
      </dsp:txXfrm>
    </dsp:sp>
    <dsp:sp modelId="{5154827C-53AB-48DB-8EF2-B496626D1FCD}">
      <dsp:nvSpPr>
        <dsp:cNvPr id="0" name=""/>
        <dsp:cNvSpPr/>
      </dsp:nvSpPr>
      <dsp:spPr>
        <a:xfrm>
          <a:off x="5345112" y="103685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378392"/>
            <a:satOff val="6633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>
        <a:off x="5345112" y="1142762"/>
        <a:ext cx="316861" cy="317716"/>
      </dsp:txXfrm>
    </dsp:sp>
    <dsp:sp modelId="{5EFED6D3-6330-4080-8C6F-28D8FDE8D825}">
      <dsp:nvSpPr>
        <dsp:cNvPr id="0" name=""/>
        <dsp:cNvSpPr/>
      </dsp:nvSpPr>
      <dsp:spPr>
        <a:xfrm>
          <a:off x="5985668" y="66106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5378392"/>
            <a:satOff val="6633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參加比賽</a:t>
          </a:r>
        </a:p>
      </dsp:txBody>
      <dsp:txXfrm>
        <a:off x="6023190" y="698586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0BFE-A478-4856-9201-A16669F3781F}" type="datetimeFigureOut">
              <a:rPr lang="zh-TW" altLang="en-US" smtClean="0"/>
              <a:t>2024/9/12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AA1F7-D7CF-4D3D-A351-F717578275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1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最多三人一組，必須同校同年級</a:t>
            </a:r>
            <a:r>
              <a:rPr lang="en-US" altLang="zh-TW" dirty="0"/>
              <a:t>(</a:t>
            </a:r>
            <a:r>
              <a:rPr lang="zh-TW" altLang="en-US" dirty="0"/>
              <a:t>可不同班級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A1F7-D7CF-4D3D-A351-F7175782755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8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month.com.tw/catalog.php?arid=436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tmp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D207AE-8C9A-4DD2-8897-493EE95E9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zh-TW" alt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中學生網站</a:t>
            </a:r>
            <a:br>
              <a:rPr lang="en-US" altLang="zh-TW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小論文寫作比賽</a:t>
            </a:r>
            <a:endParaRPr lang="zh-TW" altLang="en-US" sz="74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7DAC79-B37C-4C00-A6EF-ADDA262D1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投稿須知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83644899-AA86-4D11-948F-0471122DC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674407" y="388062"/>
            <a:ext cx="3813745" cy="381374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B17704A-B009-472D-9414-33A9B7CA6825}"/>
              </a:ext>
            </a:extLst>
          </p:cNvPr>
          <p:cNvSpPr txBox="1"/>
          <p:nvPr/>
        </p:nvSpPr>
        <p:spPr>
          <a:xfrm rot="21420000">
            <a:off x="6125099" y="519057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資料來源：中學生網站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673D77E-5D6C-421C-AF46-D97FE63673E9}"/>
              </a:ext>
            </a:extLst>
          </p:cNvPr>
          <p:cNvSpPr txBox="1"/>
          <p:nvPr/>
        </p:nvSpPr>
        <p:spPr>
          <a:xfrm rot="21420000">
            <a:off x="6124045" y="4696855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臺北市立景美女中美圖書館　編製</a:t>
            </a:r>
          </a:p>
        </p:txBody>
      </p:sp>
    </p:spTree>
    <p:extLst>
      <p:ext uri="{BB962C8B-B14F-4D97-AF65-F5344CB8AC3E}">
        <p14:creationId xmlns:p14="http://schemas.microsoft.com/office/powerpoint/2010/main" val="11854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3AA9C6F-AEC2-4D08-B6C2-07BE52E1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4" y="1910800"/>
            <a:ext cx="10303062" cy="240673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25A2A644-D8FE-4021-84EC-55205092A490}"/>
              </a:ext>
            </a:extLst>
          </p:cNvPr>
          <p:cNvSpPr/>
          <p:nvPr/>
        </p:nvSpPr>
        <p:spPr>
          <a:xfrm>
            <a:off x="5455033" y="118166"/>
            <a:ext cx="2291017" cy="933061"/>
          </a:xfrm>
          <a:prstGeom prst="wedgeRoundRectCallout">
            <a:avLst>
              <a:gd name="adj1" fmla="val -70542"/>
              <a:gd name="adj2" fmla="val 1704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我的作品</a:t>
            </a:r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59C62FD4-CF34-DD3A-E21B-AD6B1410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01" y="1659856"/>
            <a:ext cx="10662198" cy="39662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87BFE0EA-2242-8A8F-1F91-DD3368CAE40D}"/>
              </a:ext>
            </a:extLst>
          </p:cNvPr>
          <p:cNvSpPr/>
          <p:nvPr/>
        </p:nvSpPr>
        <p:spPr>
          <a:xfrm>
            <a:off x="6879771" y="2027315"/>
            <a:ext cx="2150705" cy="634603"/>
          </a:xfrm>
          <a:prstGeom prst="wedgeRoundRectCallout">
            <a:avLst>
              <a:gd name="adj1" fmla="val 107092"/>
              <a:gd name="adj2" fmla="val 1787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上傳新作品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點選［我要投稿］</a:t>
            </a:r>
          </a:p>
        </p:txBody>
      </p:sp>
    </p:spTree>
    <p:extLst>
      <p:ext uri="{BB962C8B-B14F-4D97-AF65-F5344CB8AC3E}">
        <p14:creationId xmlns:p14="http://schemas.microsoft.com/office/powerpoint/2010/main" val="2464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上傳作品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A978C19-D588-59C8-69AB-8C705350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92" y="889802"/>
            <a:ext cx="11437087" cy="5901439"/>
          </a:xfrm>
          <a:prstGeom prst="rect">
            <a:avLst/>
          </a:prstGeom>
        </p:spPr>
      </p:pic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8FCF22EE-FE9F-EB0A-9C96-7D60E01500E3}"/>
              </a:ext>
            </a:extLst>
          </p:cNvPr>
          <p:cNvSpPr/>
          <p:nvPr/>
        </p:nvSpPr>
        <p:spPr>
          <a:xfrm>
            <a:off x="9734032" y="213199"/>
            <a:ext cx="2291017" cy="659405"/>
          </a:xfrm>
          <a:prstGeom prst="wedgeRoundRectCallout">
            <a:avLst>
              <a:gd name="adj1" fmla="val -67779"/>
              <a:gd name="adj2" fmla="val 18117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核對個人資料</a:t>
            </a: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54AFED63-1CBC-7AE4-0090-0D6187E41F88}"/>
              </a:ext>
            </a:extLst>
          </p:cNvPr>
          <p:cNvSpPr/>
          <p:nvPr/>
        </p:nvSpPr>
        <p:spPr>
          <a:xfrm>
            <a:off x="9734032" y="1337200"/>
            <a:ext cx="2291017" cy="1318476"/>
          </a:xfrm>
          <a:prstGeom prst="wedgeRoundRectCallout">
            <a:avLst>
              <a:gd name="adj1" fmla="val -78700"/>
              <a:gd name="adj2" fmla="val 6089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輸入年級、班級、座號。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科別：普通科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19412FA3-60D3-D26C-8903-5611F4CD8403}"/>
              </a:ext>
            </a:extLst>
          </p:cNvPr>
          <p:cNvSpPr/>
          <p:nvPr/>
        </p:nvSpPr>
        <p:spPr>
          <a:xfrm>
            <a:off x="1869585" y="1213877"/>
            <a:ext cx="3697415" cy="932261"/>
          </a:xfrm>
          <a:prstGeom prst="wedgeRoundRectCallout">
            <a:avLst>
              <a:gd name="adj1" fmla="val -44880"/>
              <a:gd name="adj2" fmla="val 12983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作品標題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必須與檔案的作品標題相符。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25A2A644-D8FE-4021-84EC-55205092A490}"/>
              </a:ext>
            </a:extLst>
          </p:cNvPr>
          <p:cNvSpPr/>
          <p:nvPr/>
        </p:nvSpPr>
        <p:spPr>
          <a:xfrm>
            <a:off x="9655959" y="2840555"/>
            <a:ext cx="2369090" cy="595512"/>
          </a:xfrm>
          <a:prstGeom prst="wedgeRoundRectCallout">
            <a:avLst>
              <a:gd name="adj1" fmla="val -86030"/>
              <a:gd name="adj2" fmla="val 1707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投稿作品類別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9FFCB89B-94E3-4F0F-B6C1-EC4CF79CFD90}"/>
              </a:ext>
            </a:extLst>
          </p:cNvPr>
          <p:cNvSpPr/>
          <p:nvPr/>
        </p:nvSpPr>
        <p:spPr>
          <a:xfrm>
            <a:off x="9566788" y="6122822"/>
            <a:ext cx="2458262" cy="659405"/>
          </a:xfrm>
          <a:prstGeom prst="wedgeRoundRectCallout">
            <a:avLst>
              <a:gd name="adj1" fmla="val -104179"/>
              <a:gd name="adj2" fmla="val -6277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（不得超過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5MB)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8D00E7A6-A33C-4979-B2CD-B39E22F581B8}"/>
              </a:ext>
            </a:extLst>
          </p:cNvPr>
          <p:cNvSpPr/>
          <p:nvPr/>
        </p:nvSpPr>
        <p:spPr>
          <a:xfrm>
            <a:off x="8495071" y="3620946"/>
            <a:ext cx="3529978" cy="1318476"/>
          </a:xfrm>
          <a:prstGeom prst="wedgeRoundRectCallout">
            <a:avLst>
              <a:gd name="adj1" fmla="val -161501"/>
              <a:gd name="adj2" fmla="val 133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輸入共同作者資料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如果有共同作者，該作者也要先註冊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再輸入帳號。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215786BD-231B-2164-CCB4-71BD37AE0B63}"/>
              </a:ext>
            </a:extLst>
          </p:cNvPr>
          <p:cNvSpPr/>
          <p:nvPr/>
        </p:nvSpPr>
        <p:spPr>
          <a:xfrm>
            <a:off x="6840962" y="5159370"/>
            <a:ext cx="1996146" cy="765748"/>
          </a:xfrm>
          <a:prstGeom prst="wedgeRoundRectCallout">
            <a:avLst>
              <a:gd name="adj1" fmla="val -162773"/>
              <a:gd name="adj2" fmla="val -3403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必填</a:t>
            </a: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66AE0734-9107-9B0E-6E84-062B4419D125}"/>
              </a:ext>
            </a:extLst>
          </p:cNvPr>
          <p:cNvSpPr/>
          <p:nvPr/>
        </p:nvSpPr>
        <p:spPr>
          <a:xfrm>
            <a:off x="368559" y="4857105"/>
            <a:ext cx="2077809" cy="659405"/>
          </a:xfrm>
          <a:prstGeom prst="wedgeRoundRectCallout">
            <a:avLst>
              <a:gd name="adj1" fmla="val 3134"/>
              <a:gd name="adj2" fmla="val 16200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0A1D829-EEDB-512F-1D50-CAAEE404A975}"/>
              </a:ext>
            </a:extLst>
          </p:cNvPr>
          <p:cNvSpPr txBox="1"/>
          <p:nvPr/>
        </p:nvSpPr>
        <p:spPr>
          <a:xfrm>
            <a:off x="2698913" y="3228806"/>
            <a:ext cx="532908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要仔細閱讀小論文的格式規則。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檔案必須先轉作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檔，並先打開確認無誤後再上傳。</a:t>
            </a:r>
          </a:p>
        </p:txBody>
      </p:sp>
      <p:sp>
        <p:nvSpPr>
          <p:cNvPr id="17" name="語音泡泡: 圓角矩形 7">
            <a:extLst>
              <a:ext uri="{FF2B5EF4-FFF2-40B4-BE49-F238E27FC236}">
                <a16:creationId xmlns:a16="http://schemas.microsoft.com/office/drawing/2014/main" id="{9FFCB89B-94E3-4F0F-B6C1-EC4CF79CFD90}"/>
              </a:ext>
            </a:extLst>
          </p:cNvPr>
          <p:cNvSpPr/>
          <p:nvPr/>
        </p:nvSpPr>
        <p:spPr>
          <a:xfrm>
            <a:off x="4346985" y="4939422"/>
            <a:ext cx="1902859" cy="659404"/>
          </a:xfrm>
          <a:prstGeom prst="wedgeRoundRectCallout">
            <a:avLst>
              <a:gd name="adj1" fmla="val 46848"/>
              <a:gd name="adj2" fmla="val 11881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小組參賽時，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一人上傳即可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3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uiExpand="1" build="p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9B37546D-A9E0-E308-6DB5-8BA4B818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2" y="1281483"/>
            <a:ext cx="10924979" cy="3334801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53F5D57-9A5A-C6E8-9673-DE7D4134837E}"/>
              </a:ext>
            </a:extLst>
          </p:cNvPr>
          <p:cNvSpPr txBox="1">
            <a:spLocks/>
          </p:cNvSpPr>
          <p:nvPr/>
        </p:nvSpPr>
        <p:spPr>
          <a:xfrm>
            <a:off x="443205" y="497591"/>
            <a:ext cx="10396882" cy="659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修改作品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9535C33D-CC83-80E1-3E32-E82F462E62B5}"/>
              </a:ext>
            </a:extLst>
          </p:cNvPr>
          <p:cNvSpPr/>
          <p:nvPr/>
        </p:nvSpPr>
        <p:spPr>
          <a:xfrm>
            <a:off x="9415645" y="860262"/>
            <a:ext cx="2291017" cy="933061"/>
          </a:xfrm>
          <a:prstGeom prst="wedgeRoundRectCallout">
            <a:avLst>
              <a:gd name="adj1" fmla="val -55385"/>
              <a:gd name="adj2" fmla="val 21483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在作品列中，按［編輯］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1BB2449-7B60-C065-EA7D-00F5CBD185E0}"/>
              </a:ext>
            </a:extLst>
          </p:cNvPr>
          <p:cNvGrpSpPr/>
          <p:nvPr/>
        </p:nvGrpSpPr>
        <p:grpSpPr>
          <a:xfrm>
            <a:off x="1351913" y="1156996"/>
            <a:ext cx="7962207" cy="5269950"/>
            <a:chOff x="1453438" y="972472"/>
            <a:chExt cx="7962207" cy="5269950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4C7C3570-EF2B-1481-277E-EAD991F1C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438" y="972472"/>
              <a:ext cx="7962207" cy="5269950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DCE6B296-C544-EB71-2590-33C4090D1F4D}"/>
                </a:ext>
              </a:extLst>
            </p:cNvPr>
            <p:cNvSpPr/>
            <p:nvPr/>
          </p:nvSpPr>
          <p:spPr>
            <a:xfrm>
              <a:off x="4178710" y="2133600"/>
              <a:ext cx="412955" cy="1671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61131AD0-649B-26E5-8528-6CC09EBDBA94}"/>
              </a:ext>
            </a:extLst>
          </p:cNvPr>
          <p:cNvSpPr/>
          <p:nvPr/>
        </p:nvSpPr>
        <p:spPr>
          <a:xfrm>
            <a:off x="712169" y="4274240"/>
            <a:ext cx="2291017" cy="933061"/>
          </a:xfrm>
          <a:prstGeom prst="wedgeRoundRectCallout">
            <a:avLst>
              <a:gd name="adj1" fmla="val 3856"/>
              <a:gd name="adj2" fmla="val 13913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修改作品後按［儲存］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3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19722">
        <p159:morph option="byObject"/>
      </p:transition>
    </mc:Choice>
    <mc:Fallback xmlns="">
      <p:transition spd="slow" advTm="19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3478" x="6483350" y="5649913"/>
          <p14:tracePt t="13649" x="7183438" y="5710238"/>
          <p14:tracePt t="13654" x="7377113" y="5710238"/>
          <p14:tracePt t="13672" x="7750175" y="5740400"/>
          <p14:tracePt t="13683" x="7824788" y="5740400"/>
          <p14:tracePt t="13694" x="7854950" y="5754688"/>
          <p14:tracePt t="13706" x="7869238" y="5754688"/>
          <p14:tracePt t="13717" x="7899400" y="5768975"/>
          <p14:tracePt t="13729" x="7913688" y="5768975"/>
          <p14:tracePt t="13763" x="7913688" y="5784850"/>
          <p14:tracePt t="13772" x="7929563" y="5784850"/>
          <p14:tracePt t="13784" x="7929563" y="5815013"/>
          <p14:tracePt t="13794" x="7943850" y="5829300"/>
          <p14:tracePt t="13805" x="7974013" y="5829300"/>
          <p14:tracePt t="13816" x="7974013" y="5843588"/>
          <p14:tracePt t="13827" x="7988300" y="5843588"/>
          <p14:tracePt t="13861" x="8018463" y="5859463"/>
          <p14:tracePt t="13872" x="8093075" y="5903913"/>
          <p14:tracePt t="13886" x="8137525" y="5903913"/>
          <p14:tracePt t="13897" x="8272463" y="5964238"/>
          <p14:tracePt t="13909" x="8391525" y="5992813"/>
          <p14:tracePt t="13921" x="8435975" y="5992813"/>
          <p14:tracePt t="13944" x="8734425" y="6053138"/>
          <p14:tracePt t="13957" x="8897938" y="6083300"/>
          <p14:tracePt t="13973" x="9017000" y="6111875"/>
          <p14:tracePt t="13978" x="9107488" y="6127750"/>
          <p14:tracePt t="13988" x="9196388" y="6127750"/>
          <p14:tracePt t="13999" x="9285288" y="6142038"/>
          <p14:tracePt t="14011" x="9329738" y="6142038"/>
          <p14:tracePt t="14033" x="9345613" y="6157913"/>
          <p14:tracePt t="14045" x="9359900" y="6157913"/>
          <p14:tracePt t="14077" x="9390063" y="6157913"/>
          <p14:tracePt t="14102" x="9404350" y="6157913"/>
          <p14:tracePt t="14123" x="9420225" y="6202363"/>
          <p14:tracePt t="14134" x="9420225" y="6216650"/>
          <p14:tracePt t="14145" x="9420225" y="6232525"/>
          <p14:tracePt t="14167" x="9420225" y="6261100"/>
          <p14:tracePt t="14190" x="9420225" y="6276975"/>
          <p14:tracePt t="14212" x="9420225" y="6291263"/>
          <p14:tracePt t="14224" x="9420225" y="6307138"/>
          <p14:tracePt t="14235" x="9420225" y="6335713"/>
          <p14:tracePt t="14244" x="9390063" y="6351588"/>
          <p14:tracePt t="14256" x="9390063" y="6365875"/>
          <p14:tracePt t="14267" x="9375775" y="6380163"/>
          <p14:tracePt t="14278" x="9359900" y="6410325"/>
          <p14:tracePt t="14301" x="9315450" y="6426200"/>
          <p14:tracePt t="14314" x="9301163" y="6440488"/>
          <p14:tracePt t="14323" x="9285288" y="6440488"/>
          <p14:tracePt t="14334" x="9240838" y="6454775"/>
          <p14:tracePt t="14346" x="9196388" y="6484938"/>
          <p14:tracePt t="14357" x="9151938" y="6484938"/>
          <p14:tracePt t="14368" x="9121775" y="6500813"/>
          <p14:tracePt t="14391" x="8972550" y="6515100"/>
          <p14:tracePt t="14401" x="8928100" y="6515100"/>
          <p14:tracePt t="14413" x="8867775" y="6515100"/>
          <p14:tracePt t="14424" x="8823325" y="6515100"/>
          <p14:tracePt t="14437" x="8778875" y="6515100"/>
          <p14:tracePt t="14447" x="8748713" y="6515100"/>
          <p14:tracePt t="14458" x="8718550" y="6515100"/>
          <p14:tracePt t="14481" x="8689975" y="6515100"/>
          <p14:tracePt t="14491" x="8643938" y="6515100"/>
          <p14:tracePt t="14504" x="8629650" y="6484938"/>
          <p14:tracePt t="14515" x="8615363" y="6484938"/>
          <p14:tracePt t="14525" x="8599488" y="6470650"/>
          <p14:tracePt t="14549" x="8599488" y="6454775"/>
          <p14:tracePt t="14571" x="8570913" y="6410325"/>
          <p14:tracePt t="14582" x="8555038" y="6396038"/>
          <p14:tracePt t="14593" x="8540750" y="6380163"/>
          <p14:tracePt t="14603" x="8540750" y="6335713"/>
          <p14:tracePt t="14626" x="8540750" y="6321425"/>
          <p14:tracePt t="14638" x="8524875" y="6307138"/>
          <p14:tracePt t="14660" x="8524875" y="6291263"/>
          <p14:tracePt t="14672" x="8524875" y="6216650"/>
          <p14:tracePt t="14683" x="8585200" y="6111875"/>
          <p14:tracePt t="14694" x="8615363" y="6067425"/>
          <p14:tracePt t="14705" x="8643938" y="6037263"/>
          <p14:tracePt t="14717" x="8659813" y="6022975"/>
          <p14:tracePt t="14728" x="8674100" y="6008688"/>
          <p14:tracePt t="14751" x="8718550" y="5992813"/>
          <p14:tracePt t="14761" x="8748713" y="5992813"/>
          <p14:tracePt t="14773" x="8809038" y="5948363"/>
          <p14:tracePt t="14785" x="8839200" y="5948363"/>
          <p14:tracePt t="14795" x="8883650" y="5934075"/>
          <p14:tracePt t="14807" x="8942388" y="5918200"/>
          <p14:tracePt t="14817" x="9047163" y="5873750"/>
          <p14:tracePt t="14840" x="9107488" y="5859463"/>
          <p14:tracePt t="14841" x="9166225" y="5859463"/>
          <p14:tracePt t="14850" x="9196388" y="5843588"/>
          <p14:tracePt t="14862" x="9240838" y="5843588"/>
          <p14:tracePt t="14886" x="9285288" y="5843588"/>
          <p14:tracePt t="18542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5"/>
            <a:ext cx="9099419" cy="34783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參加比賽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7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71258" y="1508434"/>
            <a:ext cx="11235902" cy="3798137"/>
            <a:chOff x="191578" y="1705259"/>
            <a:chExt cx="11235902" cy="379813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5AC2C40-A27D-00F5-8056-AF56A080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578" y="1705259"/>
              <a:ext cx="11235902" cy="3798137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1219" y="4259201"/>
              <a:ext cx="1106301" cy="191909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參加比賽</a:t>
            </a: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1D207D7A-400D-858E-3DEE-02CCF2D33A0B}"/>
              </a:ext>
            </a:extLst>
          </p:cNvPr>
          <p:cNvSpPr/>
          <p:nvPr/>
        </p:nvSpPr>
        <p:spPr>
          <a:xfrm>
            <a:off x="9342903" y="2639331"/>
            <a:ext cx="2657519" cy="614342"/>
          </a:xfrm>
          <a:prstGeom prst="wedgeRoundRectCallout">
            <a:avLst>
              <a:gd name="adj1" fmla="val -46858"/>
              <a:gd name="adj2" fmla="val 19146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點選</a:t>
            </a:r>
            <a:r>
              <a:rPr lang="zh-TW" alt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參加比賽</a:t>
            </a:r>
            <a:r>
              <a:rPr lang="zh-TW" altLang="en-US" sz="2400" dirty="0">
                <a:latin typeface="+mn-ea"/>
              </a:rPr>
              <a:t>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17CDFA0-A944-9647-217C-DE2F50C19A6C}"/>
              </a:ext>
            </a:extLst>
          </p:cNvPr>
          <p:cNvGrpSpPr/>
          <p:nvPr/>
        </p:nvGrpSpPr>
        <p:grpSpPr>
          <a:xfrm>
            <a:off x="2795703" y="1137367"/>
            <a:ext cx="5339394" cy="3618270"/>
            <a:chOff x="2737365" y="1209991"/>
            <a:chExt cx="5339394" cy="3618270"/>
          </a:xfrm>
        </p:grpSpPr>
        <p:pic>
          <p:nvPicPr>
            <p:cNvPr id="12" name="圖片 11" descr="一張含有 文字 的圖片&#10;&#10;自動產生的描述">
              <a:extLst>
                <a:ext uri="{FF2B5EF4-FFF2-40B4-BE49-F238E27FC236}">
                  <a16:creationId xmlns:a16="http://schemas.microsoft.com/office/drawing/2014/main" id="{51D80807-15FC-6F31-A90A-38777B8CE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7365" y="1209991"/>
              <a:ext cx="5339394" cy="3618270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AFD29EE-7032-98C3-F2BE-DAD4BC06C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57" t="1794" r="969" b="2512"/>
            <a:stretch/>
          </p:blipFill>
          <p:spPr>
            <a:xfrm>
              <a:off x="2945081" y="1428329"/>
              <a:ext cx="4987636" cy="3167422"/>
            </a:xfrm>
            <a:prstGeom prst="rect">
              <a:avLst/>
            </a:prstGeom>
          </p:spPr>
        </p:pic>
      </p:grp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8F6D7D97-008D-28F4-6964-58B5C43CBA14}"/>
              </a:ext>
            </a:extLst>
          </p:cNvPr>
          <p:cNvSpPr/>
          <p:nvPr/>
        </p:nvSpPr>
        <p:spPr>
          <a:xfrm>
            <a:off x="5968403" y="5201548"/>
            <a:ext cx="2657519" cy="680396"/>
          </a:xfrm>
          <a:prstGeom prst="wedgeRoundRectCallout">
            <a:avLst>
              <a:gd name="adj1" fmla="val -76723"/>
              <a:gd name="adj2" fmla="val -172285"/>
              <a:gd name="adj3" fmla="val 16667"/>
            </a:avLst>
          </a:prstGeo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+mn-ea"/>
              </a:rPr>
              <a:t>按</a:t>
            </a:r>
            <a:r>
              <a:rPr lang="en-US" altLang="zh-TW" sz="2400" dirty="0">
                <a:latin typeface="+mn-ea"/>
              </a:rPr>
              <a:t>[</a:t>
            </a:r>
            <a:r>
              <a:rPr lang="zh-TW" altLang="en-US" sz="2400" dirty="0">
                <a:latin typeface="+mn-ea"/>
              </a:rPr>
              <a:t>是</a:t>
            </a:r>
            <a:r>
              <a:rPr lang="en-US" altLang="zh-TW" sz="2400" dirty="0">
                <a:latin typeface="+mn-ea"/>
              </a:rPr>
              <a:t>]</a:t>
            </a:r>
            <a:r>
              <a:rPr lang="zh-TW" altLang="en-US" sz="2400" dirty="0">
                <a:latin typeface="+mn-ea"/>
              </a:rPr>
              <a:t>，確認參加</a:t>
            </a:r>
          </a:p>
        </p:txBody>
      </p:sp>
    </p:spTree>
    <p:extLst>
      <p:ext uri="{BB962C8B-B14F-4D97-AF65-F5344CB8AC3E}">
        <p14:creationId xmlns:p14="http://schemas.microsoft.com/office/powerpoint/2010/main" val="27236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70C5F91-9F62-26D3-B7FE-A1E7F828D876}"/>
              </a:ext>
            </a:extLst>
          </p:cNvPr>
          <p:cNvGrpSpPr/>
          <p:nvPr/>
        </p:nvGrpSpPr>
        <p:grpSpPr>
          <a:xfrm>
            <a:off x="1334559" y="871609"/>
            <a:ext cx="9662997" cy="5706351"/>
            <a:chOff x="1334559" y="871609"/>
            <a:chExt cx="9662997" cy="570635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8A7A9B9-0D5A-1D8D-0958-95F7CF1C5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559" y="871609"/>
              <a:ext cx="9662997" cy="5706351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EF0D989-A698-C249-4281-51E1AC38B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868" y="2149576"/>
              <a:ext cx="9004763" cy="635033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9" y="273656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已完成參加比賽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761FF97-1DB1-8E65-E712-561F7FA5D9FA}"/>
              </a:ext>
            </a:extLst>
          </p:cNvPr>
          <p:cNvSpPr/>
          <p:nvPr/>
        </p:nvSpPr>
        <p:spPr>
          <a:xfrm>
            <a:off x="1032386" y="5692175"/>
            <a:ext cx="3705257" cy="10450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B4EA7546-7472-FC20-EE8D-D075A57F83CC}"/>
              </a:ext>
            </a:extLst>
          </p:cNvPr>
          <p:cNvGrpSpPr/>
          <p:nvPr/>
        </p:nvGrpSpPr>
        <p:grpSpPr>
          <a:xfrm>
            <a:off x="257407" y="1894593"/>
            <a:ext cx="11382218" cy="4170025"/>
            <a:chOff x="257407" y="1894593"/>
            <a:chExt cx="11382218" cy="417002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079437A-BFCA-3FAC-267A-6FB0AD142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407" y="1894593"/>
              <a:ext cx="11382218" cy="4170025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8F4058E-40E3-BD63-FBD0-696722946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913" b="24836"/>
            <a:stretch/>
          </p:blipFill>
          <p:spPr>
            <a:xfrm>
              <a:off x="4706593" y="4752816"/>
              <a:ext cx="1231069" cy="220258"/>
            </a:xfrm>
            <a:prstGeom prst="rect">
              <a:avLst/>
            </a:prstGeom>
          </p:spPr>
        </p:pic>
      </p:grpSp>
      <p:sp>
        <p:nvSpPr>
          <p:cNvPr id="4" name="標題 1">
            <a:extLst>
              <a:ext uri="{FF2B5EF4-FFF2-40B4-BE49-F238E27FC236}">
                <a16:creationId xmlns:a16="http://schemas.microsoft.com/office/drawing/2014/main" id="{258DC47A-7AC8-28AC-7E86-9FA6CC5A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49" y="317241"/>
            <a:ext cx="10058400" cy="75701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取消參賽</a:t>
            </a: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667F43FF-FD44-EC15-D91C-0F7958ABDCDC}"/>
              </a:ext>
            </a:extLst>
          </p:cNvPr>
          <p:cNvSpPr/>
          <p:nvPr/>
        </p:nvSpPr>
        <p:spPr>
          <a:xfrm>
            <a:off x="6284542" y="1239416"/>
            <a:ext cx="2794145" cy="1138335"/>
          </a:xfrm>
          <a:prstGeom prst="wedgeRoundRectCallout">
            <a:avLst>
              <a:gd name="adj1" fmla="val 79223"/>
              <a:gd name="adj2" fmla="val 24685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已參賽成品，可以按［取消參賽］，以取消參加比賽。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211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2959">
        <p159:morph option="byObject"/>
      </p:transition>
    </mc:Choice>
    <mc:Fallback xmlns="">
      <p:transition spd="slow" advTm="2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5"/>
            <a:ext cx="9099419" cy="34783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投稿規則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3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9198626-FFFF-482B-B690-75008651D789}"/>
              </a:ext>
            </a:extLst>
          </p:cNvPr>
          <p:cNvSpPr txBox="1">
            <a:spLocks/>
          </p:cNvSpPr>
          <p:nvPr/>
        </p:nvSpPr>
        <p:spPr>
          <a:xfrm>
            <a:off x="410884" y="449635"/>
            <a:ext cx="10835048" cy="2646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19138" indent="-719138">
              <a:lnSpc>
                <a:spcPct val="12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一、小論文主題共分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工程技術、化學、文學、史地、生物、地球科學、法政、物理、英文寫作、家事、海事水產、健康與護理、商業、國防、教育、資訊、農業、數學、藝術、體育、觀光餐旅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，請同學</a:t>
            </a:r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擇一主題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參賽。 </a:t>
            </a: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2BB6AAA4-47E9-4896-B0F0-F1407D41409A}"/>
              </a:ext>
            </a:extLst>
          </p:cNvPr>
          <p:cNvSpPr txBox="1">
            <a:spLocks/>
          </p:cNvSpPr>
          <p:nvPr/>
        </p:nvSpPr>
        <p:spPr>
          <a:xfrm>
            <a:off x="410884" y="3095642"/>
            <a:ext cx="10989428" cy="1985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719138" indent="-719138" defTabSz="914400">
              <a:lnSpc>
                <a:spcPct val="120000"/>
              </a:lnSpc>
              <a:spcBef>
                <a:spcPct val="0"/>
              </a:spcBef>
              <a:buNone/>
              <a:defRPr sz="33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二、各校應先辦理校內初賽，再擇優作品參加投稿，投稿至中學生網站之作品須由學生簽立「</a:t>
            </a:r>
            <a:r>
              <a:rPr lang="zh-TW" altLang="en-US" dirty="0">
                <a:highlight>
                  <a:srgbClr val="FFFF00"/>
                </a:highlight>
              </a:rPr>
              <a:t>切結書</a:t>
            </a:r>
            <a:r>
              <a:rPr lang="zh-TW" altLang="en-US" dirty="0"/>
              <a:t>」才能參賽，</a:t>
            </a:r>
            <a:r>
              <a:rPr lang="zh-TW" altLang="en-US" dirty="0">
                <a:highlight>
                  <a:srgbClr val="FFFF00"/>
                </a:highlight>
              </a:rPr>
              <a:t>未簽立者由原學校刪除作品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5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06B3C6E-2E1E-4DF2-AFBD-BDDA11BFAADF}"/>
              </a:ext>
            </a:extLst>
          </p:cNvPr>
          <p:cNvSpPr txBox="1">
            <a:spLocks/>
          </p:cNvSpPr>
          <p:nvPr/>
        </p:nvSpPr>
        <p:spPr>
          <a:xfrm>
            <a:off x="574595" y="478391"/>
            <a:ext cx="10115177" cy="1889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719138" indent="-719138" defTabSz="914400">
              <a:lnSpc>
                <a:spcPct val="120000"/>
              </a:lnSpc>
              <a:spcBef>
                <a:spcPct val="0"/>
              </a:spcBef>
              <a:buNone/>
              <a:defRPr sz="33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just"/>
            <a:r>
              <a:rPr lang="zh-TW" altLang="en-US" dirty="0"/>
              <a:t>三、</a:t>
            </a:r>
            <a:r>
              <a:rPr lang="zh-TW" altLang="en-US" dirty="0">
                <a:highlight>
                  <a:srgbClr val="FFFF00"/>
                </a:highlight>
              </a:rPr>
              <a:t>每人每次限投稿作品</a:t>
            </a:r>
            <a:r>
              <a:rPr lang="en-US" altLang="zh-TW" dirty="0">
                <a:highlight>
                  <a:srgbClr val="FFFF00"/>
                </a:highlight>
              </a:rPr>
              <a:t>1</a:t>
            </a:r>
            <a:r>
              <a:rPr lang="zh-TW" altLang="en-US" dirty="0">
                <a:highlight>
                  <a:srgbClr val="FFFF00"/>
                </a:highlight>
              </a:rPr>
              <a:t>篇</a:t>
            </a:r>
            <a:r>
              <a:rPr lang="zh-TW" altLang="en-US" dirty="0"/>
              <a:t>，各校投稿篇數以各校班級數為上限，若投稿篇數超過規定篇數，則由校內自訂控管方式。</a:t>
            </a: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FFD8A07A-B98C-48DA-9139-ED9120CD4AA7}"/>
              </a:ext>
            </a:extLst>
          </p:cNvPr>
          <p:cNvSpPr txBox="1">
            <a:spLocks/>
          </p:cNvSpPr>
          <p:nvPr/>
        </p:nvSpPr>
        <p:spPr>
          <a:xfrm>
            <a:off x="574595" y="1904699"/>
            <a:ext cx="10115176" cy="22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719138" indent="-719138" defTabSz="914400">
              <a:lnSpc>
                <a:spcPct val="120000"/>
              </a:lnSpc>
              <a:spcBef>
                <a:spcPct val="0"/>
              </a:spcBef>
              <a:buNone/>
              <a:defRPr sz="33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just"/>
            <a:r>
              <a:rPr lang="zh-TW" altLang="en-US" sz="3200" dirty="0"/>
              <a:t>四、小論文篇幅以</a:t>
            </a:r>
            <a:r>
              <a:rPr lang="en-US" altLang="zh-TW" sz="3200" dirty="0"/>
              <a:t>A4</a:t>
            </a:r>
            <a:r>
              <a:rPr lang="zh-TW" altLang="en-US" sz="3200" dirty="0"/>
              <a:t>直式紙張</a:t>
            </a:r>
            <a:r>
              <a:rPr lang="en-US" altLang="zh-TW" sz="3200" dirty="0">
                <a:highlight>
                  <a:srgbClr val="FFFF00"/>
                </a:highlight>
              </a:rPr>
              <a:t>4</a:t>
            </a:r>
            <a:r>
              <a:rPr lang="zh-TW" altLang="en-US" sz="3200" dirty="0">
                <a:highlight>
                  <a:srgbClr val="FFFF00"/>
                </a:highlight>
              </a:rPr>
              <a:t>至</a:t>
            </a:r>
            <a:r>
              <a:rPr lang="en-US" altLang="zh-TW" sz="3200" dirty="0">
                <a:highlight>
                  <a:srgbClr val="FFFF00"/>
                </a:highlight>
              </a:rPr>
              <a:t>10</a:t>
            </a:r>
            <a:r>
              <a:rPr lang="zh-TW" altLang="en-US" sz="3200" dirty="0">
                <a:highlight>
                  <a:srgbClr val="FFFF00"/>
                </a:highlight>
              </a:rPr>
              <a:t>頁</a:t>
            </a:r>
            <a:r>
              <a:rPr lang="zh-TW" altLang="en-US" sz="3200" dirty="0"/>
              <a:t>為限，</a:t>
            </a:r>
            <a:r>
              <a:rPr lang="zh-TW" altLang="en-US" sz="3200" dirty="0">
                <a:highlight>
                  <a:srgbClr val="FFFF00"/>
                </a:highlight>
              </a:rPr>
              <a:t>作品無需製作封面</a:t>
            </a:r>
            <a:r>
              <a:rPr lang="zh-TW" altLang="en-US" sz="3200" dirty="0"/>
              <a:t>，並以「</a:t>
            </a:r>
            <a:r>
              <a:rPr lang="en-US" altLang="zh-TW" sz="3200" dirty="0">
                <a:highlight>
                  <a:srgbClr val="FFFF00"/>
                </a:highlight>
              </a:rPr>
              <a:t>PDF</a:t>
            </a:r>
            <a:r>
              <a:rPr lang="zh-TW" altLang="en-US" sz="3200" dirty="0"/>
              <a:t>」檔投稿，檔案大小（含圖檔）不得超過</a:t>
            </a:r>
            <a:r>
              <a:rPr lang="en-US" altLang="zh-TW" sz="3200" dirty="0"/>
              <a:t>5MB</a:t>
            </a:r>
            <a:r>
              <a:rPr lang="zh-TW" altLang="en-US" sz="3200" dirty="0"/>
              <a:t>。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B4F3EE0-F46F-7008-1228-D7740428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95" y="3794147"/>
            <a:ext cx="10394707" cy="1506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19138" indent="-719138">
              <a:lnSpc>
                <a:spcPct val="12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五、個人或小組參賽皆可，惟小組成員需同校同年級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可不同班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一小組。</a:t>
            </a:r>
          </a:p>
        </p:txBody>
      </p:sp>
    </p:spTree>
    <p:extLst>
      <p:ext uri="{BB962C8B-B14F-4D97-AF65-F5344CB8AC3E}">
        <p14:creationId xmlns:p14="http://schemas.microsoft.com/office/powerpoint/2010/main" val="16331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77A75-8C9F-481E-8E82-9FFCE381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參賽流程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2D78654-AE69-48CC-A9F4-0E8073F2C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604234"/>
              </p:ext>
            </p:extLst>
          </p:nvPr>
        </p:nvGraphicFramePr>
        <p:xfrm>
          <a:off x="1109317" y="1837765"/>
          <a:ext cx="8128000" cy="260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4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A44DE-5301-4E67-A275-84AAB40AC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9EA44DE-5301-4E67-A275-84AAB40AC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4ADEA-FC33-44EB-8471-4C3575F9E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64ADEA-FC33-44EB-8471-4C3575F9E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D7226C-2BA1-427A-9EBD-01894790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BD7226C-2BA1-427A-9EBD-018947903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4827C-53AB-48DB-8EF2-B496626D1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154827C-53AB-48DB-8EF2-B496626D1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FED6D3-6330-4080-8C6F-28D8FDE8D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EFED6D3-6330-4080-8C6F-28D8FDE8D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32FF299-B935-470C-8819-0002DD3462BF}"/>
              </a:ext>
            </a:extLst>
          </p:cNvPr>
          <p:cNvSpPr txBox="1">
            <a:spLocks/>
          </p:cNvSpPr>
          <p:nvPr/>
        </p:nvSpPr>
        <p:spPr>
          <a:xfrm>
            <a:off x="573831" y="456467"/>
            <a:ext cx="10394707" cy="39075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719138" indent="-719138" defTabSz="914400">
              <a:lnSpc>
                <a:spcPct val="120000"/>
              </a:lnSpc>
              <a:spcBef>
                <a:spcPct val="0"/>
              </a:spcBef>
              <a:buNone/>
              <a:defRPr sz="33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3200" dirty="0"/>
              <a:t>六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/>
              <a:t>寫作及引註資料格式請參照「全國高級中等學校小論文寫作比賽格式說明暨評審要點」、「全國高級中等學校小論文寫作比賽引註及參考文獻格式範例」。</a:t>
            </a:r>
            <a:r>
              <a:rPr lang="en-US" altLang="zh-TW" sz="3200" dirty="0"/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嚴禁引用論壇、問答或聊天網站內容，建議引用其有效之資料來源。引用維基百科資料時，建議引用其文獻資料或參考資料，不建議引用維基百科內容文字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endParaRPr lang="en-US" altLang="zh-TW" sz="2400" dirty="0"/>
          </a:p>
          <a:p>
            <a:pPr>
              <a:lnSpc>
                <a:spcPct val="130000"/>
              </a:lnSpc>
            </a:pPr>
            <a:r>
              <a:rPr lang="zh-TW" altLang="en-US" sz="2400" dirty="0"/>
              <a:t> </a:t>
            </a:r>
          </a:p>
        </p:txBody>
      </p:sp>
      <p:sp>
        <p:nvSpPr>
          <p:cNvPr id="6" name="標題 3">
            <a:extLst>
              <a:ext uri="{FF2B5EF4-FFF2-40B4-BE49-F238E27FC236}">
                <a16:creationId xmlns:a16="http://schemas.microsoft.com/office/drawing/2014/main" id="{2C46CEF1-00F9-BBCD-0221-66FD8308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0" y="3954483"/>
            <a:ext cx="10394707" cy="1248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11200" indent="-711200">
              <a:lnSpc>
                <a:spcPct val="12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七、小論文寫作旨在培養學生思辨及正確運用資料之能力，故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請不以</a:t>
            </a:r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lang="en-US" altLang="zh-TW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工具生成之內容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143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5"/>
            <a:ext cx="9099419" cy="34783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10915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D7A6FA7-F8BB-4161-BF51-188BE594A1E9}"/>
              </a:ext>
            </a:extLst>
          </p:cNvPr>
          <p:cNvSpPr txBox="1"/>
          <p:nvPr/>
        </p:nvSpPr>
        <p:spPr>
          <a:xfrm>
            <a:off x="242595" y="129083"/>
            <a:ext cx="11122089" cy="29220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719138" indent="-719138" defTabSz="914400">
              <a:lnSpc>
                <a:spcPct val="120000"/>
              </a:lnSpc>
              <a:spcBef>
                <a:spcPct val="0"/>
              </a:spcBef>
              <a:buNone/>
              <a:defRPr sz="33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一、參賽作品限未曾在校外出版、發表或獲獎，並不得抄襲、模仿、改編、譯自外文、以</a:t>
            </a:r>
            <a:r>
              <a:rPr lang="en-US" altLang="zh-TW" dirty="0"/>
              <a:t>ai</a:t>
            </a:r>
            <a:r>
              <a:rPr lang="zh-TW" altLang="en-US" dirty="0"/>
              <a:t>工具生成或或頂用他人名義參賽。如有上述情形，經查證屬實者，另將通知學校，並</a:t>
            </a:r>
            <a:r>
              <a:rPr lang="zh-TW" altLang="en-US" dirty="0">
                <a:highlight>
                  <a:srgbClr val="FFFF00"/>
                </a:highlight>
              </a:rPr>
              <a:t>於下個梯次停權一次</a:t>
            </a:r>
            <a:r>
              <a:rPr lang="zh-TW" altLang="en-US" dirty="0"/>
              <a:t>，若</a:t>
            </a:r>
            <a:r>
              <a:rPr lang="zh-TW" altLang="en-US" dirty="0">
                <a:highlight>
                  <a:srgbClr val="FFFF00"/>
                </a:highlight>
              </a:rPr>
              <a:t>累積二次則永久停權</a:t>
            </a:r>
            <a:r>
              <a:rPr lang="zh-TW" altLang="en-US" dirty="0"/>
              <a:t>。作品若得獎則取消資格，追回獎狀。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1309F0-825E-4F17-8E94-03E06B043688}"/>
              </a:ext>
            </a:extLst>
          </p:cNvPr>
          <p:cNvSpPr txBox="1"/>
          <p:nvPr/>
        </p:nvSpPr>
        <p:spPr>
          <a:xfrm>
            <a:off x="242596" y="2799184"/>
            <a:ext cx="11262050" cy="2738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719138" indent="-719138" defTabSz="914400">
              <a:lnSpc>
                <a:spcPct val="120000"/>
              </a:lnSpc>
              <a:spcBef>
                <a:spcPct val="0"/>
              </a:spcBef>
              <a:buNone/>
              <a:defRPr sz="33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二、參賽得獎作品之著作權，歸教育部國民及學前教育署所有，並擁有結集成冊或運用於其他教育目的之權利，且公開刊登於中學生網站，不再個別通知著作人，並不得要求將作品從網站撤除，亦不支付任何稿費。</a:t>
            </a:r>
          </a:p>
        </p:txBody>
      </p:sp>
    </p:spTree>
    <p:extLst>
      <p:ext uri="{BB962C8B-B14F-4D97-AF65-F5344CB8AC3E}">
        <p14:creationId xmlns:p14="http://schemas.microsoft.com/office/powerpoint/2010/main" val="36749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5"/>
            <a:ext cx="9099419" cy="34783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論文格式要點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2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88C986A-EAF3-4BF3-941D-411E9C43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壹、篇幅規定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未按照此規定之作品，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予以淘汰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7E4AE45-C393-4CD2-9588-2C554690A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63622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小論文篇幅以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紙張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頁為限（含附錄）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須製作封面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4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88C986A-EAF3-4BF3-941D-411E9C43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9" y="69979"/>
            <a:ext cx="10396882" cy="1151965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貳、版面規定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未按照此規定之作品，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總分扣</a:t>
            </a:r>
            <a:r>
              <a:rPr lang="en-US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6ECB800-8086-48AA-A20E-49DF9C5C8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859" y="1306286"/>
            <a:ext cx="10394707" cy="3973285"/>
          </a:xfrm>
        </p:spPr>
        <p:txBody>
          <a:bodyPr>
            <a:normAutofit/>
          </a:bodyPr>
          <a:lstStyle/>
          <a:p>
            <a:pPr marL="719138" indent="-719138">
              <a:buNone/>
            </a:pP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一、字體字型 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indent="-1520825">
              <a:buNone/>
            </a:pP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（一）以</a:t>
            </a:r>
            <a:r>
              <a:rPr lang="zh-TW" altLang="en-US" sz="24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中文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撰寫者，請以繁體中文新細明體 </a:t>
            </a: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12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級字打字。 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indent="-1520825">
              <a:buNone/>
            </a:pP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（二）以</a:t>
            </a:r>
            <a:r>
              <a:rPr lang="zh-TW" altLang="en-US" sz="24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英文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撰寫者，請以英文 </a:t>
            </a:r>
            <a:r>
              <a:rPr lang="en-US" altLang="zh-TW" sz="24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Times New Roman </a:t>
            </a: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12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級字打字。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indent="-1520825">
              <a:buNone/>
            </a:pP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（三）字體限以黑色字體、且</a:t>
            </a:r>
            <a:r>
              <a:rPr lang="zh-TW" altLang="en-US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</a:t>
            </a:r>
            <a:r>
              <a:rPr lang="zh-TW" altLang="en-US" sz="24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可使用底線、斜體、粗體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（原文引用及參考文獻之書名、期刊名及卷期除外）。各學門專有名詞之字體依各學門標準為之，不受本項限制。 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indent="-1520825">
              <a:buNone/>
            </a:pP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（四）中文撰寫請用全型標點符號，英文撰寫請用半型標點符號。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856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744AF3-7F76-4A39-A42F-4418220D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0724"/>
            <a:ext cx="10396882" cy="527180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二、版面編排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AAF3A7-8B02-41E5-BEFD-AB5292D959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0356" y="570724"/>
            <a:ext cx="10394707" cy="3311189"/>
          </a:xfrm>
        </p:spPr>
        <p:txBody>
          <a:bodyPr>
            <a:normAutofit/>
          </a:bodyPr>
          <a:lstStyle/>
          <a:p>
            <a:pPr marL="719138" indent="-719138">
              <a:buNone/>
            </a:pP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（一）單行間距。 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719138" indent="-719138">
              <a:buNone/>
            </a:pP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（二）邊界上下左右各留 </a:t>
            </a:r>
            <a:r>
              <a:rPr lang="en-US" altLang="zh-TW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 </a:t>
            </a: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公分。 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719138" indent="-719138">
              <a:buNone/>
            </a:pP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（三）所有標題皆須單獨成行。 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719138" indent="-719138">
              <a:buNone/>
            </a:pPr>
            <a:r>
              <a:rPr lang="zh-TW" altLang="en-US" sz="2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（四）段落開頭與一般中英文寫作相同，須整齊一致</a:t>
            </a: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30F7CFA-1EF0-4D27-A683-0467E7DEDF2F}"/>
              </a:ext>
            </a:extLst>
          </p:cNvPr>
          <p:cNvSpPr txBox="1"/>
          <p:nvPr/>
        </p:nvSpPr>
        <p:spPr>
          <a:xfrm>
            <a:off x="626907" y="3407608"/>
            <a:ext cx="10898156" cy="1381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19138" indent="-719138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r>
              <a:rPr lang="zh-TW" altLang="en-US" dirty="0"/>
              <a:t>三、頁首及首尾：</a:t>
            </a:r>
            <a:r>
              <a:rPr lang="zh-TW" altLang="en-US" dirty="0">
                <a:highlight>
                  <a:srgbClr val="FFFF00"/>
                </a:highlight>
              </a:rPr>
              <a:t>每頁頁首須加入小論文篇名</a:t>
            </a:r>
            <a:r>
              <a:rPr lang="zh-TW" altLang="en-US" dirty="0"/>
              <a:t>，頁尾插入頁碼。文字為 </a:t>
            </a:r>
            <a:r>
              <a:rPr lang="en-US" altLang="zh-TW" dirty="0"/>
              <a:t>10 </a:t>
            </a:r>
            <a:r>
              <a:rPr lang="zh-TW" altLang="en-US" dirty="0"/>
              <a:t>級字、置中。</a:t>
            </a:r>
          </a:p>
        </p:txBody>
      </p:sp>
    </p:spTree>
    <p:extLst>
      <p:ext uri="{BB962C8B-B14F-4D97-AF65-F5344CB8AC3E}">
        <p14:creationId xmlns:p14="http://schemas.microsoft.com/office/powerpoint/2010/main" val="6265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1A7513-734C-4261-BDB4-8548F7BF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48" y="144624"/>
            <a:ext cx="1039688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參、格式說明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286286-4EDC-486E-9D6B-0D0AE93F75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8934" y="1296589"/>
            <a:ext cx="4638870" cy="45667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defTabSz="457200">
              <a:buNone/>
            </a:pP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小論文之基本架構分為「封面頁」及六大段落：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85800" lvl="2" indent="0" defTabSz="457200">
              <a:buNone/>
            </a:pP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壹、前言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85800" lvl="2" indent="0" defTabSz="457200">
              <a:buNone/>
            </a:pP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貳、文獻探討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85800" lvl="2" indent="0" defTabSz="457200"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叁</a:t>
            </a: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</a:t>
            </a:r>
            <a:r>
              <a:rPr lang="zh-CN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研究方法</a:t>
            </a:r>
            <a:endParaRPr lang="en-US" altLang="zh-CN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85800" lvl="2" indent="0" defTabSz="457200">
              <a:buNone/>
            </a:pP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肆、研究分析與結果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85800" lvl="2" indent="0" defTabSz="457200">
              <a:buNone/>
            </a:pP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伍、研究結論與建議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85800" lvl="2" indent="0" defTabSz="457200">
              <a:buNone/>
            </a:pP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陸、參考文獻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8AB5B-27D0-4646-B635-EC619A60CB28}"/>
              </a:ext>
            </a:extLst>
          </p:cNvPr>
          <p:cNvSpPr/>
          <p:nvPr/>
        </p:nvSpPr>
        <p:spPr>
          <a:xfrm>
            <a:off x="5837589" y="1296589"/>
            <a:ext cx="5242248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英文寫作類請用：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571500" indent="-571500">
              <a:buAutoNum type="romanU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</a:t>
            </a:r>
          </a:p>
          <a:p>
            <a:pPr marL="571500" indent="-571500">
              <a:buAutoNum type="romanU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Literature Review</a:t>
            </a:r>
          </a:p>
          <a:p>
            <a:pPr marL="571500" indent="-571500">
              <a:buAutoNum type="romanU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Methods</a:t>
            </a:r>
          </a:p>
          <a:p>
            <a:pPr marL="571500" indent="-571500">
              <a:buAutoNum type="romanU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and Results</a:t>
            </a:r>
          </a:p>
          <a:p>
            <a:pPr marL="571500" indent="-571500">
              <a:buAutoNum type="romanU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 and Suggestions </a:t>
            </a:r>
          </a:p>
          <a:p>
            <a:pPr marL="571500" indent="-571500">
              <a:buAutoNum type="romanUcPeriod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References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4572000" y="1600200"/>
            <a:ext cx="8055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001485" y="2122714"/>
            <a:ext cx="8055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D169FA-E9B3-4C34-9B80-2EF615CE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48478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400111-9D5B-4848-AD1D-446D70776A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30739"/>
            <a:ext cx="10046985" cy="3796521"/>
          </a:xfrm>
        </p:spPr>
        <p:txBody>
          <a:bodyPr>
            <a:normAutofit/>
          </a:bodyPr>
          <a:lstStyle/>
          <a:p>
            <a:pPr defTabSz="457200"/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可增加附錄，收錄研究工具（如問卷、量表等）。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defTabSz="457200"/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附錄不列入評分。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defTabSz="457200"/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與正文相關之資料請於前述六大段落中論述為宜。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defTabSz="457200"/>
            <a:r>
              <a:rPr lang="zh-TW" alt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含附錄之總篇幅仍應在</a:t>
            </a:r>
            <a:r>
              <a:rPr lang="en-US" altLang="zh-TW" sz="28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</a:t>
            </a:r>
            <a:r>
              <a:rPr lang="zh-TW" alt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</a:t>
            </a:r>
            <a:r>
              <a:rPr lang="en-US" altLang="zh-TW" sz="28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</a:t>
            </a:r>
            <a:r>
              <a:rPr lang="zh-TW" alt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頁內</a:t>
            </a: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，其餘增刪皆不符規定。</a:t>
            </a:r>
            <a:endParaRPr lang="en-US" altLang="zh-TW" sz="2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defTabSz="457200"/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基於評審公平性，附錄</a:t>
            </a:r>
            <a:r>
              <a:rPr lang="zh-TW" alt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不可出現足以辨識作者身分的資料</a:t>
            </a:r>
            <a:r>
              <a:rPr lang="zh-TW" altLang="en-US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，違者予以淘汰。</a:t>
            </a:r>
          </a:p>
        </p:txBody>
      </p:sp>
    </p:spTree>
    <p:extLst>
      <p:ext uri="{BB962C8B-B14F-4D97-AF65-F5344CB8AC3E}">
        <p14:creationId xmlns:p14="http://schemas.microsoft.com/office/powerpoint/2010/main" val="14098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1FDBCC3-BC49-4C83-B625-BB8527EA7893}"/>
              </a:ext>
            </a:extLst>
          </p:cNvPr>
          <p:cNvSpPr txBox="1"/>
          <p:nvPr/>
        </p:nvSpPr>
        <p:spPr>
          <a:xfrm>
            <a:off x="625150" y="808758"/>
            <a:ext cx="9797143" cy="386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719138" indent="-719138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cap="all" baseline="0">
                <a:effectLst/>
              </a:defRPr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cap="all" baseline="0">
                <a:effectLst/>
              </a:defRPr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marL="909638" indent="-909638"/>
            <a:r>
              <a:rPr lang="zh-TW" altLang="en-US" sz="2800" dirty="0"/>
              <a:t>（一）各段落書寫重點請參閱本文件「肆、評審要點」。 </a:t>
            </a:r>
            <a:endParaRPr lang="en-US" altLang="zh-TW" sz="2800" dirty="0"/>
          </a:p>
          <a:p>
            <a:pPr marL="989013" indent="-989013"/>
            <a:r>
              <a:rPr lang="zh-TW" altLang="en-US" sz="2800" dirty="0"/>
              <a:t>（二）在形式上必須分層次、分段來條列說明。文章之論述層次</a:t>
            </a:r>
            <a:endParaRPr lang="en-US" altLang="zh-TW" sz="2800" dirty="0"/>
          </a:p>
          <a:p>
            <a:pPr marL="989013" indent="-989013"/>
            <a:r>
              <a:rPr lang="zh-TW" altLang="en-US" sz="2800" dirty="0"/>
              <a:t>            中文可參考下例： </a:t>
            </a:r>
            <a:endParaRPr lang="en-US" altLang="zh-TW" sz="2800" dirty="0"/>
          </a:p>
          <a:p>
            <a:pPr indent="-828000"/>
            <a:r>
              <a:rPr lang="zh-TW" altLang="en-US" sz="2800" dirty="0"/>
              <a:t>　　　一、○○○○ </a:t>
            </a:r>
            <a:endParaRPr lang="en-US" altLang="zh-TW" sz="2800" dirty="0"/>
          </a:p>
          <a:p>
            <a:pPr indent="-828000"/>
            <a:r>
              <a:rPr lang="zh-TW" altLang="en-US" sz="2800" dirty="0"/>
              <a:t>　　　　（一）○○○○</a:t>
            </a:r>
            <a:endParaRPr lang="en-US" altLang="zh-TW" sz="2800" dirty="0"/>
          </a:p>
          <a:p>
            <a:pPr indent="-828000"/>
            <a:r>
              <a:rPr lang="zh-TW" altLang="en-US" sz="2800" dirty="0"/>
              <a:t>　　　　　　</a:t>
            </a:r>
            <a:r>
              <a:rPr lang="en-US" altLang="zh-TW" sz="2800" dirty="0"/>
              <a:t>1</a:t>
            </a:r>
            <a:r>
              <a:rPr lang="zh-TW" altLang="en-US" sz="2800" dirty="0"/>
              <a:t>、○○○○ </a:t>
            </a:r>
            <a:endParaRPr lang="en-US" altLang="zh-TW" sz="2800" dirty="0"/>
          </a:p>
          <a:p>
            <a:pPr indent="-828000"/>
            <a:r>
              <a:rPr lang="zh-TW" altLang="en-US" sz="2800" dirty="0"/>
              <a:t>　　　　　　　（</a:t>
            </a:r>
            <a:r>
              <a:rPr lang="en-US" altLang="zh-TW" sz="2800" dirty="0"/>
              <a:t>1</a:t>
            </a:r>
            <a:r>
              <a:rPr lang="zh-TW" altLang="en-US" sz="2800" dirty="0"/>
              <a:t>）○○○○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AA64257-DD6F-417B-AE79-D216E307F9E3}"/>
              </a:ext>
            </a:extLst>
          </p:cNvPr>
          <p:cNvSpPr txBox="1"/>
          <p:nvPr/>
        </p:nvSpPr>
        <p:spPr>
          <a:xfrm>
            <a:off x="466530" y="162427"/>
            <a:ext cx="613954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一、本文結構內容 </a:t>
            </a:r>
            <a:endParaRPr lang="en-US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A3014B-9CE9-453C-B96A-9B654317235E}"/>
              </a:ext>
            </a:extLst>
          </p:cNvPr>
          <p:cNvSpPr txBox="1"/>
          <p:nvPr/>
        </p:nvSpPr>
        <p:spPr>
          <a:xfrm>
            <a:off x="5836296" y="1947498"/>
            <a:ext cx="4007499" cy="260584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英文可參考下列： </a:t>
            </a:r>
            <a:endParaRPr lang="en-US" altLang="zh-TW" sz="26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719138" indent="-828000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</a:t>
            </a:r>
            <a:r>
              <a:rPr lang="en-US" altLang="zh-TW" sz="2600" cap="all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Ⅰ. </a:t>
            </a:r>
          </a:p>
          <a:p>
            <a:pPr marL="719138" indent="-828000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600" cap="all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(Ⅰ) </a:t>
            </a:r>
          </a:p>
          <a:p>
            <a:pPr marL="719138" indent="-828000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600" cap="all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2600" cap="all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Ａ</a:t>
            </a:r>
            <a:r>
              <a:rPr lang="en-US" altLang="zh-TW" sz="2600" cap="all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 </a:t>
            </a:r>
          </a:p>
          <a:p>
            <a:pPr marL="719138" indent="-828000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600" cap="all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(A)</a:t>
            </a:r>
            <a:endParaRPr lang="zh-TW" altLang="en-US" sz="2600" cap="all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B1535B1-AD23-4902-84C7-7558380864B9}"/>
              </a:ext>
            </a:extLst>
          </p:cNvPr>
          <p:cNvSpPr txBox="1"/>
          <p:nvPr/>
        </p:nvSpPr>
        <p:spPr>
          <a:xfrm>
            <a:off x="195941" y="4674636"/>
            <a:ext cx="10198359" cy="93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9638" indent="-909638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6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小論文因規模較小，建議分成四個層次即可，若不敷使用，可參考博碩士論文格式。</a:t>
            </a:r>
          </a:p>
        </p:txBody>
      </p:sp>
    </p:spTree>
    <p:extLst>
      <p:ext uri="{BB962C8B-B14F-4D97-AF65-F5344CB8AC3E}">
        <p14:creationId xmlns:p14="http://schemas.microsoft.com/office/powerpoint/2010/main" val="23813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5"/>
            <a:ext cx="9099419" cy="34783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註冊及登入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2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12CD51-A8F3-44A9-A5D5-4450FF9F4C41}"/>
              </a:ext>
            </a:extLst>
          </p:cNvPr>
          <p:cNvSpPr txBox="1"/>
          <p:nvPr/>
        </p:nvSpPr>
        <p:spPr>
          <a:xfrm>
            <a:off x="272283" y="729102"/>
            <a:ext cx="1105677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9638" indent="-90963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（三）在內容上應特別強調相關資料的引用、彙整、分析、辯證，亦即須「引經據典」地進行文獻探討。</a:t>
            </a:r>
          </a:p>
          <a:p>
            <a:pPr marL="909638" indent="-90963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（四）除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公式及諺語可不用引註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外，文中直接或間接引用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他人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資料或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本人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已於校外出版、公開或獲獎資料時須註明資料出處，標明作者及年代，並於「陸、參考文獻」段說明資料來源。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3150" indent="-4572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zh-TW" altLang="en-US" sz="28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直接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引用原文，須以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粗體並加「」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標明。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3150" indent="-4572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zh-TW" altLang="en-US" sz="28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間接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（改寫）引用，則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不必加「」、亦不用粗體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，但仍須註明出處。</a:t>
            </a:r>
          </a:p>
        </p:txBody>
      </p:sp>
    </p:spTree>
    <p:extLst>
      <p:ext uri="{BB962C8B-B14F-4D97-AF65-F5344CB8AC3E}">
        <p14:creationId xmlns:p14="http://schemas.microsoft.com/office/powerpoint/2010/main" val="13002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12CD51-A8F3-44A9-A5D5-4450FF9F4C41}"/>
              </a:ext>
            </a:extLst>
          </p:cNvPr>
          <p:cNvSpPr txBox="1"/>
          <p:nvPr/>
        </p:nvSpPr>
        <p:spPr>
          <a:xfrm>
            <a:off x="307907" y="835980"/>
            <a:ext cx="11056777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9638" indent="-90963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（五）同一處引用參考資料之原文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不得超過 </a:t>
            </a:r>
            <a:r>
              <a:rPr lang="en-US" altLang="zh-TW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50 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字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（不含標點符號），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909638" indent="-90963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詩文、歌詞、劇本、法律條文不在此限。</a:t>
            </a:r>
          </a:p>
          <a:p>
            <a:pPr marL="909638" indent="-90963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（六）圖表引用：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073150" indent="-4572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圖表之編號及標題均置於圖表</a:t>
            </a:r>
            <a:r>
              <a:rPr lang="zh-TW" altLang="en-US" sz="2800" cap="all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上方置左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130300" indent="-514350" defTabSz="914400">
              <a:spcBef>
                <a:spcPts val="1000"/>
              </a:spcBef>
              <a:buClr>
                <a:schemeClr val="accent1"/>
              </a:buClr>
              <a:buSzPct val="160000"/>
              <a:buAutoNum type="arabicPeriod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若圖表（含整理之內容）為引用，須於圖表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下方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註明資料來源，並於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「陸、參考文獻」</a:t>
            </a: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段列出。</a:t>
            </a: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130300" indent="-514350" defTabSz="914400">
              <a:spcBef>
                <a:spcPts val="1000"/>
              </a:spcBef>
              <a:buClr>
                <a:schemeClr val="accent1"/>
              </a:buClr>
              <a:buSzPct val="160000"/>
              <a:buAutoNum type="arabicPeriod"/>
            </a:pPr>
            <a:r>
              <a:rPr lang="zh-TW" altLang="en-US" sz="28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若圖表非引用，資料來源請註明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研究者自行繪製（拍攝、製作</a:t>
            </a:r>
            <a:r>
              <a:rPr lang="en-US" altLang="zh-TW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…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en-US" altLang="zh-TW" sz="28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15950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endParaRPr lang="en-US" altLang="zh-TW" sz="28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03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F295481-18D8-4B6D-9D1B-4D944F4057BA}"/>
              </a:ext>
            </a:extLst>
          </p:cNvPr>
          <p:cNvSpPr txBox="1"/>
          <p:nvPr/>
        </p:nvSpPr>
        <p:spPr>
          <a:xfrm>
            <a:off x="429208" y="291195"/>
            <a:ext cx="613954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二、內文引註及參考文獻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1C720BE-F337-4E55-B6A3-DE6594B02668}"/>
              </a:ext>
            </a:extLst>
          </p:cNvPr>
          <p:cNvSpPr txBox="1"/>
          <p:nvPr/>
        </p:nvSpPr>
        <p:spPr>
          <a:xfrm>
            <a:off x="606488" y="898700"/>
            <a:ext cx="10506269" cy="479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（一）每篇小論文皆須附參考文獻。</a:t>
            </a: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（二）在內文中確實有參考引用的文獻均須列入「陸、參考文獻」；未參考引用者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不得列入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（三）各項資源，包含圖書、期刊、報紙及各項電子資源。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（四）小論文比賽參考文獻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至少 </a:t>
            </a:r>
            <a:r>
              <a:rPr lang="en-US" altLang="zh-TW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 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篇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，且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不得全部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來自「全國高級中等學校小論文寫作比賽引註及參考文獻格式範例」第貳條參考文獻第二項撰寫格式第</a:t>
            </a: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七</a:t>
            </a: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款所列之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網路相關資源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（五）嚴禁引用論壇、問答或聊天網站內容。引用維基百科資料時，建議引用其文獻資料或參考資料，不建議引用維基百科內容文字。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（六）小論文旨在培養學生思辨及正確運用資料之能力，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請不以任何</a:t>
            </a:r>
            <a:r>
              <a:rPr lang="en-US" altLang="zh-TW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AI</a:t>
            </a:r>
            <a:r>
              <a:rPr lang="zh-TW" altLang="en-US" sz="24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工具生成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853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91885"/>
            <a:ext cx="10396882" cy="533401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什麼是「網路相關資源」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088572"/>
            <a:ext cx="10394707" cy="4286014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電子書 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【</a:t>
            </a:r>
            <a:r>
              <a:rPr lang="zh-TW" altLang="en-US" sz="2800" dirty="0"/>
              <a:t>例</a:t>
            </a:r>
            <a:r>
              <a:rPr lang="en-US" altLang="zh-TW" sz="2800" dirty="0"/>
              <a:t>】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zh-TW" altLang="en-US" sz="2800" dirty="0"/>
              <a:t>電子期刊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【</a:t>
            </a:r>
            <a:r>
              <a:rPr lang="zh-TW" altLang="en-US" sz="2800" dirty="0"/>
              <a:t>例</a:t>
            </a:r>
            <a:r>
              <a:rPr lang="en-US" altLang="zh-TW" sz="2800" dirty="0"/>
              <a:t>】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43" y="1843047"/>
            <a:ext cx="9620794" cy="7804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43" y="3808168"/>
            <a:ext cx="9651668" cy="2135431"/>
          </a:xfrm>
          <a:prstGeom prst="rect">
            <a:avLst/>
          </a:prstGeom>
        </p:spPr>
      </p:pic>
      <p:sp>
        <p:nvSpPr>
          <p:cNvPr id="6" name="語音泡泡: 圓角矩形 14">
            <a:extLst>
              <a:ext uri="{FF2B5EF4-FFF2-40B4-BE49-F238E27FC236}">
                <a16:creationId xmlns:a16="http://schemas.microsoft.com/office/drawing/2014/main" id="{66AE0734-9107-9B0E-6E84-062B4419D125}"/>
              </a:ext>
            </a:extLst>
          </p:cNvPr>
          <p:cNvSpPr/>
          <p:nvPr/>
        </p:nvSpPr>
        <p:spPr>
          <a:xfrm>
            <a:off x="2894044" y="1029847"/>
            <a:ext cx="3865985" cy="659405"/>
          </a:xfrm>
          <a:prstGeom prst="wedgeRoundRectCallout">
            <a:avLst>
              <a:gd name="adj1" fmla="val -70849"/>
              <a:gd name="adj2" fmla="val 847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書籍類資源，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網路相關資源</a:t>
            </a:r>
          </a:p>
        </p:txBody>
      </p:sp>
      <p:sp>
        <p:nvSpPr>
          <p:cNvPr id="7" name="語音泡泡: 圓角矩形 14">
            <a:extLst>
              <a:ext uri="{FF2B5EF4-FFF2-40B4-BE49-F238E27FC236}">
                <a16:creationId xmlns:a16="http://schemas.microsoft.com/office/drawing/2014/main" id="{66AE0734-9107-9B0E-6E84-062B4419D125}"/>
              </a:ext>
            </a:extLst>
          </p:cNvPr>
          <p:cNvSpPr/>
          <p:nvPr/>
        </p:nvSpPr>
        <p:spPr>
          <a:xfrm>
            <a:off x="3296818" y="2945730"/>
            <a:ext cx="4279639" cy="659405"/>
          </a:xfrm>
          <a:prstGeom prst="wedgeRoundRectCallout">
            <a:avLst>
              <a:gd name="adj1" fmla="val -68814"/>
              <a:gd name="adj2" fmla="val 68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期刊論文類資源，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網路相關資源</a:t>
            </a:r>
          </a:p>
        </p:txBody>
      </p:sp>
    </p:spTree>
    <p:extLst>
      <p:ext uri="{BB962C8B-B14F-4D97-AF65-F5344CB8AC3E}">
        <p14:creationId xmlns:p14="http://schemas.microsoft.com/office/powerpoint/2010/main" val="28881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91885"/>
            <a:ext cx="10396882" cy="533401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什麼是「網路相關資源」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088572"/>
            <a:ext cx="10394707" cy="4286014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 電子論文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【</a:t>
            </a:r>
            <a:r>
              <a:rPr lang="zh-TW" altLang="en-US" sz="2800" dirty="0"/>
              <a:t>例</a:t>
            </a:r>
            <a:r>
              <a:rPr lang="en-US" altLang="zh-TW" sz="2800" dirty="0"/>
              <a:t>】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zh-TW" altLang="en-US" sz="2800" dirty="0"/>
              <a:t>電子報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【</a:t>
            </a:r>
            <a:r>
              <a:rPr lang="zh-TW" altLang="en-US" sz="2800" dirty="0"/>
              <a:t>例</a:t>
            </a:r>
            <a:r>
              <a:rPr lang="en-US" altLang="zh-TW" sz="2800" dirty="0"/>
              <a:t>】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02" y="1860739"/>
            <a:ext cx="9649524" cy="6974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02" y="3743967"/>
            <a:ext cx="9649524" cy="714298"/>
          </a:xfrm>
          <a:prstGeom prst="rect">
            <a:avLst/>
          </a:prstGeom>
        </p:spPr>
      </p:pic>
      <p:sp>
        <p:nvSpPr>
          <p:cNvPr id="8" name="語音泡泡: 圓角矩形 14">
            <a:extLst>
              <a:ext uri="{FF2B5EF4-FFF2-40B4-BE49-F238E27FC236}">
                <a16:creationId xmlns:a16="http://schemas.microsoft.com/office/drawing/2014/main" id="{66AE0734-9107-9B0E-6E84-062B4419D125}"/>
              </a:ext>
            </a:extLst>
          </p:cNvPr>
          <p:cNvSpPr/>
          <p:nvPr/>
        </p:nvSpPr>
        <p:spPr>
          <a:xfrm>
            <a:off x="3329473" y="1038048"/>
            <a:ext cx="4562670" cy="659405"/>
          </a:xfrm>
          <a:prstGeom prst="wedgeRoundRectCallout">
            <a:avLst>
              <a:gd name="adj1" fmla="val -67986"/>
              <a:gd name="adj2" fmla="val 847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碩博士論文類資源，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網路相關資源</a:t>
            </a:r>
          </a:p>
        </p:txBody>
      </p:sp>
      <p:sp>
        <p:nvSpPr>
          <p:cNvPr id="9" name="語音泡泡: 圓角矩形 14">
            <a:extLst>
              <a:ext uri="{FF2B5EF4-FFF2-40B4-BE49-F238E27FC236}">
                <a16:creationId xmlns:a16="http://schemas.microsoft.com/office/drawing/2014/main" id="{66AE0734-9107-9B0E-6E84-062B4419D125}"/>
              </a:ext>
            </a:extLst>
          </p:cNvPr>
          <p:cNvSpPr/>
          <p:nvPr/>
        </p:nvSpPr>
        <p:spPr>
          <a:xfrm>
            <a:off x="2948473" y="2901876"/>
            <a:ext cx="4268756" cy="659405"/>
          </a:xfrm>
          <a:prstGeom prst="wedgeRoundRectCallout">
            <a:avLst>
              <a:gd name="adj1" fmla="val -69574"/>
              <a:gd name="adj2" fmla="val 1342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報紙文章類資源，</a:t>
            </a:r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網路相關資源</a:t>
            </a:r>
          </a:p>
        </p:txBody>
      </p:sp>
    </p:spTree>
    <p:extLst>
      <p:ext uri="{BB962C8B-B14F-4D97-AF65-F5344CB8AC3E}">
        <p14:creationId xmlns:p14="http://schemas.microsoft.com/office/powerpoint/2010/main" val="3145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91885"/>
            <a:ext cx="10396882" cy="533401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什麼是「網路相關資源」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1088572"/>
            <a:ext cx="10394707" cy="4286014"/>
          </a:xfrm>
        </p:spPr>
        <p:txBody>
          <a:bodyPr anchor="t">
            <a:normAutofit/>
          </a:bodyPr>
          <a:lstStyle/>
          <a:p>
            <a:r>
              <a:rPr lang="zh-TW" altLang="en-US" sz="2800" dirty="0"/>
              <a:t> 網路資料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【</a:t>
            </a:r>
            <a:r>
              <a:rPr lang="zh-TW" altLang="en-US" sz="2800" dirty="0"/>
              <a:t>例</a:t>
            </a:r>
            <a:r>
              <a:rPr lang="en-US" altLang="zh-TW" sz="2800" dirty="0"/>
              <a:t>】</a:t>
            </a:r>
          </a:p>
        </p:txBody>
      </p:sp>
      <p:sp>
        <p:nvSpPr>
          <p:cNvPr id="9" name="語音泡泡: 圓角矩形 14">
            <a:extLst>
              <a:ext uri="{FF2B5EF4-FFF2-40B4-BE49-F238E27FC236}">
                <a16:creationId xmlns:a16="http://schemas.microsoft.com/office/drawing/2014/main" id="{66AE0734-9107-9B0E-6E84-062B4419D125}"/>
              </a:ext>
            </a:extLst>
          </p:cNvPr>
          <p:cNvSpPr/>
          <p:nvPr/>
        </p:nvSpPr>
        <p:spPr>
          <a:xfrm>
            <a:off x="3024673" y="968829"/>
            <a:ext cx="2254898" cy="659405"/>
          </a:xfrm>
          <a:prstGeom prst="wedgeRoundRectCallout">
            <a:avLst>
              <a:gd name="adj1" fmla="val -69574"/>
              <a:gd name="adj2" fmla="val 1342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網路相關資源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18" y="1875029"/>
            <a:ext cx="9732838" cy="7048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18" y="2699657"/>
            <a:ext cx="9732838" cy="7866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17" y="3616934"/>
            <a:ext cx="9732839" cy="6523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416" y="4391073"/>
            <a:ext cx="9732839" cy="10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0E33348-DE92-4CC2-A167-C4D3658B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2334900"/>
            <a:ext cx="10394707" cy="3193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評審要點</a:t>
            </a:r>
          </a:p>
        </p:txBody>
      </p:sp>
    </p:spTree>
    <p:extLst>
      <p:ext uri="{BB962C8B-B14F-4D97-AF65-F5344CB8AC3E}">
        <p14:creationId xmlns:p14="http://schemas.microsoft.com/office/powerpoint/2010/main" val="11771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5FFD548-FD4E-4342-86BC-09E2AEF980CA}"/>
              </a:ext>
            </a:extLst>
          </p:cNvPr>
          <p:cNvSpPr txBox="1"/>
          <p:nvPr/>
        </p:nvSpPr>
        <p:spPr>
          <a:xfrm>
            <a:off x="1015482" y="1074436"/>
            <a:ext cx="10161036" cy="41293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  <a:defRPr sz="2400" cap="all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0070C0"/>
                </a:solidFill>
              </a:rPr>
              <a:t>（一）前言</a:t>
            </a:r>
            <a:r>
              <a:rPr lang="en-US" altLang="zh-TW" sz="2800" dirty="0">
                <a:solidFill>
                  <a:srgbClr val="0070C0"/>
                </a:solidFill>
              </a:rPr>
              <a:t>/Introduction</a:t>
            </a:r>
            <a:r>
              <a:rPr lang="zh-TW" altLang="en-US" sz="2800" dirty="0">
                <a:solidFill>
                  <a:srgbClr val="0070C0"/>
                </a:solidFill>
              </a:rPr>
              <a:t>：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indent="0"/>
            <a:r>
              <a:rPr lang="en-US" altLang="zh-TW" dirty="0"/>
              <a:t>1. </a:t>
            </a:r>
            <a:r>
              <a:rPr lang="zh-TW" altLang="en-US" dirty="0"/>
              <a:t>研究背景／動機：是否清楚描述研究背景／動機 </a:t>
            </a:r>
            <a:endParaRPr lang="en-US" altLang="zh-TW" dirty="0"/>
          </a:p>
          <a:p>
            <a:pPr indent="0"/>
            <a:r>
              <a:rPr lang="en-US" altLang="zh-TW" dirty="0"/>
              <a:t>2. </a:t>
            </a:r>
            <a:r>
              <a:rPr lang="zh-TW" altLang="en-US" dirty="0"/>
              <a:t>研究目的／問題：是否清楚具體說明研究目的及問題</a:t>
            </a:r>
            <a:endParaRPr lang="en-US" altLang="zh-TW" dirty="0"/>
          </a:p>
          <a:p>
            <a:endParaRPr lang="en-US" altLang="zh-TW" sz="2800" dirty="0">
              <a:solidFill>
                <a:srgbClr val="0070C0"/>
              </a:solidFill>
            </a:endParaRPr>
          </a:p>
          <a:p>
            <a:r>
              <a:rPr lang="zh-TW" altLang="en-US" sz="2800" dirty="0">
                <a:solidFill>
                  <a:srgbClr val="0070C0"/>
                </a:solidFill>
              </a:rPr>
              <a:t>（二）文獻探討</a:t>
            </a:r>
            <a:r>
              <a:rPr lang="en-US" altLang="zh-TW" sz="2800" dirty="0">
                <a:solidFill>
                  <a:srgbClr val="0070C0"/>
                </a:solidFill>
              </a:rPr>
              <a:t>/Literature review</a:t>
            </a:r>
            <a:r>
              <a:rPr lang="zh-TW" altLang="en-US" sz="2800" dirty="0">
                <a:solidFill>
                  <a:srgbClr val="0070C0"/>
                </a:solidFill>
              </a:rPr>
              <a:t>：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indent="0"/>
            <a:r>
              <a:rPr lang="en-US" altLang="zh-TW" dirty="0"/>
              <a:t>1. </a:t>
            </a:r>
            <a:r>
              <a:rPr lang="zh-TW" altLang="en-US" dirty="0"/>
              <a:t>引用資料是否與研究問題相關 </a:t>
            </a:r>
            <a:endParaRPr lang="en-US" altLang="zh-TW" dirty="0"/>
          </a:p>
          <a:p>
            <a:pPr indent="0"/>
            <a:r>
              <a:rPr lang="en-US" altLang="zh-TW" dirty="0"/>
              <a:t>2. </a:t>
            </a:r>
            <a:r>
              <a:rPr lang="zh-TW" altLang="en-US" dirty="0"/>
              <a:t>是否客觀且有系統的敘述並正確掌握相關知識 </a:t>
            </a:r>
            <a:endParaRPr lang="en-US" altLang="zh-TW" dirty="0"/>
          </a:p>
          <a:p>
            <a:pPr indent="0"/>
            <a:r>
              <a:rPr lang="en-US" altLang="zh-TW" dirty="0"/>
              <a:t>3. </a:t>
            </a:r>
            <a:r>
              <a:rPr lang="zh-TW" altLang="en-US" dirty="0"/>
              <a:t>相關領域之概念是否正確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826A91-8B5E-4CCC-89EF-8251CC3E1596}"/>
              </a:ext>
            </a:extLst>
          </p:cNvPr>
          <p:cNvSpPr txBox="1"/>
          <p:nvPr/>
        </p:nvSpPr>
        <p:spPr>
          <a:xfrm>
            <a:off x="373225" y="331978"/>
            <a:ext cx="613954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一、內容評分重點</a:t>
            </a:r>
          </a:p>
        </p:txBody>
      </p:sp>
    </p:spTree>
    <p:extLst>
      <p:ext uri="{BB962C8B-B14F-4D97-AF65-F5344CB8AC3E}">
        <p14:creationId xmlns:p14="http://schemas.microsoft.com/office/powerpoint/2010/main" val="28183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707CBE0-AE53-4285-B0D6-A71838A6B6E2}"/>
              </a:ext>
            </a:extLst>
          </p:cNvPr>
          <p:cNvSpPr txBox="1"/>
          <p:nvPr/>
        </p:nvSpPr>
        <p:spPr>
          <a:xfrm>
            <a:off x="765111" y="1311134"/>
            <a:ext cx="10161036" cy="45653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  <a:defRPr sz="2400" cap="all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dirty="0">
                <a:solidFill>
                  <a:srgbClr val="0070C0"/>
                </a:solidFill>
              </a:rPr>
              <a:t>（三）研究方法</a:t>
            </a:r>
            <a:r>
              <a:rPr lang="en-US" altLang="zh-TW" sz="2800" dirty="0">
                <a:solidFill>
                  <a:srgbClr val="0070C0"/>
                </a:solidFill>
              </a:rPr>
              <a:t>/Research methods</a:t>
            </a:r>
            <a:r>
              <a:rPr lang="zh-TW" altLang="en-US" sz="2800" dirty="0">
                <a:solidFill>
                  <a:srgbClr val="0070C0"/>
                </a:solidFill>
              </a:rPr>
              <a:t>： 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indent="0"/>
            <a:r>
              <a:rPr lang="en-US" altLang="zh-TW" dirty="0"/>
              <a:t>1.</a:t>
            </a:r>
            <a:r>
              <a:rPr lang="zh-TW" altLang="en-US" dirty="0"/>
              <a:t> 是否說明研究概念／架構 </a:t>
            </a:r>
            <a:endParaRPr lang="en-US" altLang="zh-TW" dirty="0"/>
          </a:p>
          <a:p>
            <a:pPr indent="0"/>
            <a:r>
              <a:rPr lang="en-US" altLang="zh-TW" dirty="0"/>
              <a:t>2. </a:t>
            </a:r>
            <a:r>
              <a:rPr lang="zh-TW" altLang="en-US" dirty="0"/>
              <a:t>研究方法、研究流程是否合宜等</a:t>
            </a:r>
            <a:endParaRPr lang="en-US" altLang="zh-TW" dirty="0"/>
          </a:p>
          <a:p>
            <a:pPr indent="0"/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2800" dirty="0">
                <a:solidFill>
                  <a:srgbClr val="0070C0"/>
                </a:solidFill>
              </a:rPr>
              <a:t>（四）研究分析與結果</a:t>
            </a:r>
            <a:r>
              <a:rPr lang="en-US" altLang="zh-TW" sz="2800" dirty="0">
                <a:solidFill>
                  <a:srgbClr val="0070C0"/>
                </a:solidFill>
              </a:rPr>
              <a:t>/analysis and results</a:t>
            </a:r>
            <a:r>
              <a:rPr lang="zh-TW" altLang="en-US" sz="2800" dirty="0">
                <a:solidFill>
                  <a:srgbClr val="0070C0"/>
                </a:solidFill>
              </a:rPr>
              <a:t>： 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 indent="0"/>
            <a:r>
              <a:rPr lang="en-US" altLang="zh-TW" dirty="0"/>
              <a:t>1. </a:t>
            </a:r>
            <a:r>
              <a:rPr lang="zh-TW" altLang="en-US" dirty="0"/>
              <a:t>研究分析是否完整並具邏輯性 </a:t>
            </a:r>
            <a:endParaRPr lang="en-US" altLang="zh-TW" dirty="0"/>
          </a:p>
          <a:p>
            <a:pPr indent="0"/>
            <a:r>
              <a:rPr lang="en-US" altLang="zh-TW" dirty="0"/>
              <a:t>2. </a:t>
            </a:r>
            <a:r>
              <a:rPr lang="zh-TW" altLang="en-US" dirty="0"/>
              <a:t>研究結果闡釋是否合宜 </a:t>
            </a:r>
            <a:endParaRPr lang="en-US" altLang="zh-TW" dirty="0"/>
          </a:p>
          <a:p>
            <a:pPr indent="0"/>
            <a:r>
              <a:rPr lang="en-US" altLang="zh-TW" dirty="0"/>
              <a:t>3. </a:t>
            </a:r>
            <a:r>
              <a:rPr lang="zh-TW" altLang="en-US" dirty="0"/>
              <a:t>圖表是否正確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432745C-A6B7-44BA-88DF-5F39DACB8E79}"/>
              </a:ext>
            </a:extLst>
          </p:cNvPr>
          <p:cNvSpPr txBox="1"/>
          <p:nvPr/>
        </p:nvSpPr>
        <p:spPr>
          <a:xfrm>
            <a:off x="531845" y="468110"/>
            <a:ext cx="613954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一、內容評分重點</a:t>
            </a:r>
          </a:p>
        </p:txBody>
      </p:sp>
    </p:spTree>
    <p:extLst>
      <p:ext uri="{BB962C8B-B14F-4D97-AF65-F5344CB8AC3E}">
        <p14:creationId xmlns:p14="http://schemas.microsoft.com/office/powerpoint/2010/main" val="13581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8FA28EE4-1B21-4BBE-B4A1-E014BEC42400}"/>
              </a:ext>
            </a:extLst>
          </p:cNvPr>
          <p:cNvSpPr txBox="1"/>
          <p:nvPr/>
        </p:nvSpPr>
        <p:spPr>
          <a:xfrm>
            <a:off x="167951" y="1428452"/>
            <a:ext cx="1116874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（五）研究結論與建議</a:t>
            </a:r>
            <a:r>
              <a:rPr lang="en-US" altLang="zh-TW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/conclusion and suggestions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endParaRPr lang="en-US" altLang="zh-TW" sz="28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 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結論是否呼應研究目的／問題 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 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研究問題是否被解決 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3. 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研究建議是否合宜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indent="0"/>
            <a:endParaRPr lang="en-US" altLang="zh-TW" dirty="0"/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（六）參考文獻及論文格式</a:t>
            </a:r>
            <a:r>
              <a:rPr lang="en-US" altLang="zh-TW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/references</a:t>
            </a:r>
            <a:r>
              <a:rPr lang="zh-TW" altLang="en-US" sz="2800" cap="all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endParaRPr lang="en-US" altLang="zh-TW" sz="2800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dirty="0"/>
              <a:t> </a:t>
            </a: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 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引用格式是否正確：尊重著作權，正確引註參考資料，並詳列參考文獻。 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 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參考文獻及論文格式是否正確：須符合主辦單位所訂格式。</a:t>
            </a:r>
          </a:p>
          <a:p>
            <a:pPr indent="0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B371E4-E7A6-4CAC-B40E-4A7ED82EA3F6}"/>
              </a:ext>
            </a:extLst>
          </p:cNvPr>
          <p:cNvSpPr txBox="1"/>
          <p:nvPr/>
        </p:nvSpPr>
        <p:spPr>
          <a:xfrm>
            <a:off x="401216" y="328152"/>
            <a:ext cx="613954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一、內容評分重點</a:t>
            </a:r>
          </a:p>
        </p:txBody>
      </p:sp>
    </p:spTree>
    <p:extLst>
      <p:ext uri="{BB962C8B-B14F-4D97-AF65-F5344CB8AC3E}">
        <p14:creationId xmlns:p14="http://schemas.microsoft.com/office/powerpoint/2010/main" val="14805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1D900AB-DC11-41BD-B707-A0E59F6B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850849"/>
            <a:ext cx="12192000" cy="57521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FEEF9C-3960-427F-80C1-F82E6978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註冊及登入中學生網站</a:t>
            </a: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90A4984-0198-4FDE-8B76-F4AF77A226E1}"/>
              </a:ext>
            </a:extLst>
          </p:cNvPr>
          <p:cNvSpPr/>
          <p:nvPr/>
        </p:nvSpPr>
        <p:spPr>
          <a:xfrm>
            <a:off x="11077004" y="81700"/>
            <a:ext cx="1114996" cy="471222"/>
          </a:xfrm>
          <a:prstGeom prst="wedgeRoundRectCallout">
            <a:avLst>
              <a:gd name="adj1" fmla="val 23080"/>
              <a:gd name="adj2" fmla="val 1664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6A69C26E-8BC5-4475-895C-7E6278ABCECD}"/>
              </a:ext>
            </a:extLst>
          </p:cNvPr>
          <p:cNvSpPr/>
          <p:nvPr/>
        </p:nvSpPr>
        <p:spPr>
          <a:xfrm>
            <a:off x="9122810" y="1665406"/>
            <a:ext cx="2209393" cy="870879"/>
          </a:xfrm>
          <a:prstGeom prst="wedgeRoundRectCallout">
            <a:avLst>
              <a:gd name="adj1" fmla="val 51282"/>
              <a:gd name="adj2" fmla="val -935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若未曾於新版網頁註冊，請重新註冊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95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9186">
        <p159:morph option="byObject"/>
      </p:transition>
    </mc:Choice>
    <mc:Fallback xmlns="">
      <p:transition spd="slow" advTm="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61CF89E-6987-44D7-BECD-22A87A06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60" y="79311"/>
            <a:ext cx="10396882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二、以下情形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予以淘汰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4C85745-DA69-4DCD-9974-E19548AC06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1166" y="697379"/>
            <a:ext cx="11124299" cy="4861248"/>
          </a:xfrm>
        </p:spPr>
        <p:txBody>
          <a:bodyPr>
            <a:noAutofit/>
          </a:bodyPr>
          <a:lstStyle/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（一）無法開啟之作品。 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全篇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無頁首。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（三）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上傳作品含封面者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（四）小論文格式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不符六大架構要求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，或未按六大架構順序書寫。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（五）篇幅超過 </a:t>
            </a:r>
            <a:r>
              <a:rPr lang="en-US" altLang="zh-TW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 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頁或少於 </a:t>
            </a:r>
            <a:r>
              <a:rPr lang="en-US" altLang="zh-TW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 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頁。 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31825" indent="-631825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（六）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參考文獻少於 </a:t>
            </a:r>
            <a:r>
              <a:rPr lang="en-US" altLang="zh-TW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 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篇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，或全部來自「全國高級中等學校小論文寫作比賽引註及參考文獻格式範例」第貳條參考文獻第二項撰寫格式第</a:t>
            </a:r>
            <a:r>
              <a:rPr lang="en-US" altLang="zh-TW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七</a:t>
            </a:r>
            <a:r>
              <a:rPr lang="en-US" altLang="zh-TW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 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款之網路相關資源。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（七）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網路篇名與正文頁首篇名不同者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（八）參賽作品已於校外出版、發表或獲獎者。</a:t>
            </a:r>
            <a:endParaRPr lang="en-US" altLang="zh-TW" sz="2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（九）題目、內文或附錄</a:t>
            </a:r>
            <a:r>
              <a:rPr lang="zh-TW" altLang="en-US" sz="2200" dirty="0">
                <a:solidFill>
                  <a:schemeClr val="accent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出現足以辨識作者身分的資料</a:t>
            </a:r>
            <a:r>
              <a:rPr lang="zh-TW" altLang="en-US" sz="2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（校名不在此範圍）。</a:t>
            </a:r>
          </a:p>
        </p:txBody>
      </p:sp>
    </p:spTree>
    <p:extLst>
      <p:ext uri="{BB962C8B-B14F-4D97-AF65-F5344CB8AC3E}">
        <p14:creationId xmlns:p14="http://schemas.microsoft.com/office/powerpoint/2010/main" val="7488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8F4417DB-989F-4C5D-9BF2-2F81B4C93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21" y="1570442"/>
            <a:ext cx="9184617" cy="3496080"/>
          </a:xfrm>
          <a:prstGeom prst="rect">
            <a:avLst/>
          </a:prstGeom>
        </p:spPr>
      </p:pic>
      <p:sp>
        <p:nvSpPr>
          <p:cNvPr id="5" name="十字形 4">
            <a:extLst>
              <a:ext uri="{FF2B5EF4-FFF2-40B4-BE49-F238E27FC236}">
                <a16:creationId xmlns:a16="http://schemas.microsoft.com/office/drawing/2014/main" id="{605739CF-FE15-42DD-8741-1A2A8CF9820E}"/>
              </a:ext>
            </a:extLst>
          </p:cNvPr>
          <p:cNvSpPr/>
          <p:nvPr/>
        </p:nvSpPr>
        <p:spPr>
          <a:xfrm rot="18593246">
            <a:off x="3173960" y="2062415"/>
            <a:ext cx="750078" cy="792404"/>
          </a:xfrm>
          <a:prstGeom prst="plus">
            <a:avLst>
              <a:gd name="adj" fmla="val 4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62FD5BA-A91A-4666-9196-17E0B9A9D741}"/>
              </a:ext>
            </a:extLst>
          </p:cNvPr>
          <p:cNvSpPr txBox="1"/>
          <p:nvPr/>
        </p:nvSpPr>
        <p:spPr>
          <a:xfrm>
            <a:off x="401216" y="403162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小論文格式不符六大架構要求。</a:t>
            </a:r>
            <a:endParaRPr lang="en-US" altLang="zh-TW" sz="3200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3513" y="2099388"/>
            <a:ext cx="2262188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伍、研究結論與建議</a:t>
            </a:r>
          </a:p>
        </p:txBody>
      </p:sp>
    </p:spTree>
    <p:extLst>
      <p:ext uri="{BB962C8B-B14F-4D97-AF65-F5344CB8AC3E}">
        <p14:creationId xmlns:p14="http://schemas.microsoft.com/office/powerpoint/2010/main" val="20516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67A79D80-7DEC-4B8B-A6BE-E6B136C3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96" y="406355"/>
            <a:ext cx="10465292" cy="5581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7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951CF176-6F02-4CA8-946A-54C64954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8" y="977832"/>
            <a:ext cx="9683813" cy="3846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396827" y="1557539"/>
            <a:ext cx="2262188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陸、參考文獻</a:t>
            </a:r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605739CF-FE15-42DD-8741-1A2A8CF9820E}"/>
              </a:ext>
            </a:extLst>
          </p:cNvPr>
          <p:cNvSpPr/>
          <p:nvPr/>
        </p:nvSpPr>
        <p:spPr>
          <a:xfrm rot="18593246">
            <a:off x="2477274" y="1520566"/>
            <a:ext cx="750078" cy="792404"/>
          </a:xfrm>
          <a:prstGeom prst="plus">
            <a:avLst>
              <a:gd name="adj" fmla="val 4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FEB6BAA9-7690-4BEB-85B1-0E60425C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5" y="192181"/>
            <a:ext cx="10378419" cy="3189311"/>
          </a:xfrm>
          <a:prstGeom prst="rect">
            <a:avLst/>
          </a:prstGeom>
        </p:spPr>
      </p:pic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3501C40-9510-40FE-B4C4-08B1A3E5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90" y="3625835"/>
            <a:ext cx="8814620" cy="242337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307771" y="801781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陸、參考文獻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77142" y="371934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陸、參考文獻</a:t>
            </a:r>
          </a:p>
        </p:txBody>
      </p:sp>
    </p:spTree>
    <p:extLst>
      <p:ext uri="{BB962C8B-B14F-4D97-AF65-F5344CB8AC3E}">
        <p14:creationId xmlns:p14="http://schemas.microsoft.com/office/powerpoint/2010/main" val="22086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F30048-62A4-4BA5-A6AF-163DCD0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82" y="548952"/>
            <a:ext cx="10396882" cy="723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三、參考文獻及論文格式評分：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扣 </a:t>
            </a:r>
            <a:r>
              <a:rPr lang="en-US" altLang="zh-TW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D01FC9-1AB3-4548-8A49-1AC95980B6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882" y="1261188"/>
            <a:ext cx="10394707" cy="1510228"/>
          </a:xfrm>
        </p:spPr>
        <p:txBody>
          <a:bodyPr>
            <a:normAutofit/>
          </a:bodyPr>
          <a:lstStyle/>
          <a:p>
            <a:pPr marL="801688" indent="-801688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以下四大類型，屬同類型錯誤者，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扣 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，四大類型均有錯誤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最多扣 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 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例如：字體大小、字型不符版面規定者屬同一類型，扣 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 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分。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　　字體大小不符版面規定、內文引註格式錯誤者，則屬二種類型，須扣 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 </a:t>
            </a: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704EF0-1834-437B-93D8-2AE207BB7C0A}"/>
              </a:ext>
            </a:extLst>
          </p:cNvPr>
          <p:cNvSpPr txBox="1"/>
          <p:nvPr/>
        </p:nvSpPr>
        <p:spPr>
          <a:xfrm>
            <a:off x="528470" y="2937813"/>
            <a:ext cx="1015170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（一）不符本要點「貳、</a:t>
            </a:r>
            <a:r>
              <a:rPr lang="zh-TW" alt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版面規定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」者。 </a:t>
            </a:r>
            <a:endParaRPr lang="en-US" altLang="zh-TW" sz="2000" cap="all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（二）參考文獻或內文</a:t>
            </a:r>
            <a:r>
              <a:rPr lang="zh-TW" alt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引註格式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錯誤者。 </a:t>
            </a:r>
            <a:endParaRPr lang="en-US" altLang="zh-TW" sz="2000" cap="all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（三）同一處引用參考資料之</a:t>
            </a:r>
            <a:r>
              <a:rPr lang="zh-TW" alt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原文超過 </a:t>
            </a:r>
            <a:r>
              <a:rPr lang="en-US" altLang="zh-TW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50 </a:t>
            </a:r>
            <a:r>
              <a:rPr lang="zh-TW" alt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字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（不含標點符號），詩文、 歌詞、劇本、法律條文不在此限。 </a:t>
            </a:r>
            <a:endParaRPr lang="en-US" altLang="zh-TW" sz="2000" cap="all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（四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依規定段落結構寫作，但</a:t>
            </a:r>
            <a:r>
              <a:rPr lang="zh-TW" alt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段落標題寫錯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者（如</a:t>
            </a:r>
            <a:r>
              <a:rPr lang="zh-TW" altLang="en-US" sz="2000" b="1" cap="all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結論與建議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寫成</a:t>
            </a:r>
            <a:r>
              <a:rPr lang="zh-TW" altLang="en-US" sz="2000" u="sng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結論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</a:t>
            </a:r>
            <a:r>
              <a:rPr lang="zh-TW" altLang="en-US" sz="2000" b="1" cap="all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參考文獻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寫成</a:t>
            </a:r>
            <a:r>
              <a:rPr lang="zh-TW" altLang="en-US" sz="2000" u="sng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引註資料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者</a:t>
            </a:r>
            <a:r>
              <a:rPr lang="en-US" altLang="zh-TW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……</a:t>
            </a:r>
            <a:r>
              <a:rPr lang="zh-TW" altLang="en-US" sz="20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095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 的圖片&#10;&#10;自動產生的描述">
            <a:extLst>
              <a:ext uri="{FF2B5EF4-FFF2-40B4-BE49-F238E27FC236}">
                <a16:creationId xmlns:a16="http://schemas.microsoft.com/office/drawing/2014/main" id="{4437FDA7-34CD-4329-A01C-9612530B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15" y="886408"/>
            <a:ext cx="9233948" cy="4469264"/>
          </a:xfrm>
          <a:prstGeom prst="rect">
            <a:avLst/>
          </a:prstGeom>
        </p:spPr>
      </p:pic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F9746E2E-D82A-4E3E-BCE2-7C18559DC65D}"/>
              </a:ext>
            </a:extLst>
          </p:cNvPr>
          <p:cNvSpPr/>
          <p:nvPr/>
        </p:nvSpPr>
        <p:spPr>
          <a:xfrm>
            <a:off x="8368678" y="389420"/>
            <a:ext cx="3205764" cy="126498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邊界上下左右各留</a:t>
            </a:r>
            <a:r>
              <a:rPr lang="en-US" altLang="zh-TW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公分。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9C63D5E-D572-4B3D-8E6D-DD83FC6A7E94}"/>
              </a:ext>
            </a:extLst>
          </p:cNvPr>
          <p:cNvSpPr txBox="1"/>
          <p:nvPr/>
        </p:nvSpPr>
        <p:spPr>
          <a:xfrm>
            <a:off x="533582" y="221469"/>
            <a:ext cx="6139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版面規定錯誤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67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3437CBDF-60E5-4142-AFCF-9C36D70E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29" y="817961"/>
            <a:ext cx="9774008" cy="5072865"/>
          </a:xfrm>
          <a:prstGeom prst="rect">
            <a:avLst/>
          </a:prstGeom>
        </p:spPr>
      </p:pic>
      <p:sp>
        <p:nvSpPr>
          <p:cNvPr id="4" name="想法泡泡: 雲朵 3">
            <a:extLst>
              <a:ext uri="{FF2B5EF4-FFF2-40B4-BE49-F238E27FC236}">
                <a16:creationId xmlns:a16="http://schemas.microsoft.com/office/drawing/2014/main" id="{2F53C52A-17C2-46EA-9CFF-6F9DDF6396F1}"/>
              </a:ext>
            </a:extLst>
          </p:cNvPr>
          <p:cNvSpPr/>
          <p:nvPr/>
        </p:nvSpPr>
        <p:spPr>
          <a:xfrm>
            <a:off x="7732500" y="73459"/>
            <a:ext cx="4257337" cy="1827193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使用新細明體</a:t>
            </a:r>
            <a:r>
              <a:rPr lang="en-US" altLang="zh-TW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級字打字，不可放大字型，單行間距</a:t>
            </a:r>
          </a:p>
        </p:txBody>
      </p:sp>
    </p:spTree>
    <p:extLst>
      <p:ext uri="{BB962C8B-B14F-4D97-AF65-F5344CB8AC3E}">
        <p14:creationId xmlns:p14="http://schemas.microsoft.com/office/powerpoint/2010/main" val="38876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1CEA0ACD-0F73-49A4-BA8B-9B538F3AD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5" y="2033622"/>
            <a:ext cx="8703152" cy="3266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雲朵形 5">
            <a:extLst>
              <a:ext uri="{FF2B5EF4-FFF2-40B4-BE49-F238E27FC236}">
                <a16:creationId xmlns:a16="http://schemas.microsoft.com/office/drawing/2014/main" id="{EDA202E9-2AB3-486A-BB73-566EA9E0C511}"/>
              </a:ext>
            </a:extLst>
          </p:cNvPr>
          <p:cNvSpPr/>
          <p:nvPr/>
        </p:nvSpPr>
        <p:spPr>
          <a:xfrm>
            <a:off x="7349602" y="660895"/>
            <a:ext cx="4158773" cy="2389406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每頁頁首需加入小論文篇名，頁尾插入頁碼。文字為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級字、</a:t>
            </a:r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65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B72D6E86-D71F-4B31-8A25-6EE85DE1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8" y="629645"/>
            <a:ext cx="10445308" cy="4115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雲朵形 3">
            <a:extLst>
              <a:ext uri="{FF2B5EF4-FFF2-40B4-BE49-F238E27FC236}">
                <a16:creationId xmlns:a16="http://schemas.microsoft.com/office/drawing/2014/main" id="{7DF204FC-FCCF-4C3F-87C8-E446B35B2FFB}"/>
              </a:ext>
            </a:extLst>
          </p:cNvPr>
          <p:cNvSpPr/>
          <p:nvPr/>
        </p:nvSpPr>
        <p:spPr>
          <a:xfrm>
            <a:off x="6679924" y="4301412"/>
            <a:ext cx="4427155" cy="126498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詩文、劇本、法律條文等不在此限。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978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FB593956-D8F1-718F-9B4C-9CDFAFD7F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2" y="1203830"/>
            <a:ext cx="4484650" cy="208987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註冊帳號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04CFD6CD-B841-425B-A470-F72CA9EEE751}"/>
              </a:ext>
            </a:extLst>
          </p:cNvPr>
          <p:cNvSpPr/>
          <p:nvPr/>
        </p:nvSpPr>
        <p:spPr>
          <a:xfrm>
            <a:off x="2085025" y="3813563"/>
            <a:ext cx="2114029" cy="885370"/>
          </a:xfrm>
          <a:prstGeom prst="wedgeRoundRectCallout">
            <a:avLst>
              <a:gd name="adj1" fmla="val 11809"/>
              <a:gd name="adj2" fmla="val -202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學校驗證碼：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383301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745EBA6-F962-6624-1B13-936A3691B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895" y="150148"/>
            <a:ext cx="6261135" cy="640745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03D47F0C-2744-46DD-BF4D-DDD5228CB69B}"/>
              </a:ext>
            </a:extLst>
          </p:cNvPr>
          <p:cNvSpPr/>
          <p:nvPr/>
        </p:nvSpPr>
        <p:spPr>
          <a:xfrm>
            <a:off x="2519265" y="5218792"/>
            <a:ext cx="3067130" cy="1051380"/>
          </a:xfrm>
          <a:prstGeom prst="wedgeRoundRectCallout">
            <a:avLst>
              <a:gd name="adj1" fmla="val 57418"/>
              <a:gd name="adj2" fmla="val -16254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輸入個人資料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按［確定］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33E7D661-AF90-4988-B97E-A51BF7E8F1E0}"/>
              </a:ext>
            </a:extLst>
          </p:cNvPr>
          <p:cNvSpPr/>
          <p:nvPr/>
        </p:nvSpPr>
        <p:spPr>
          <a:xfrm>
            <a:off x="9552202" y="109337"/>
            <a:ext cx="2479828" cy="659405"/>
          </a:xfrm>
          <a:prstGeom prst="wedgeRoundRectCallout">
            <a:avLst>
              <a:gd name="adj1" fmla="val -88278"/>
              <a:gd name="adj2" fmla="val 12060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確認學校名稱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1A01F286-FA81-2FB7-FEE7-C2199FCF49DD}"/>
              </a:ext>
            </a:extLst>
          </p:cNvPr>
          <p:cNvSpPr/>
          <p:nvPr/>
        </p:nvSpPr>
        <p:spPr>
          <a:xfrm>
            <a:off x="8370103" y="4164191"/>
            <a:ext cx="3473744" cy="1692082"/>
          </a:xfrm>
          <a:prstGeom prst="wedgeRoundRectCallout">
            <a:avLst>
              <a:gd name="adj1" fmla="val -55396"/>
              <a:gd name="adj2" fmla="val -106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個字以上，須含英文大小寫、數字及符號。如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Jm@12345678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18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23021">
        <p159:morph option="byObject"/>
      </p:transition>
    </mc:Choice>
    <mc:Fallback xmlns="">
      <p:transition spd="slow" advTm="23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F30048-62A4-4BA5-A6AF-163DCD0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82" y="429208"/>
            <a:ext cx="10396882" cy="723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三、參考文獻及論文格式評分：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扣 </a:t>
            </a:r>
            <a:r>
              <a:rPr lang="en-US" altLang="zh-TW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704EF0-1834-437B-93D8-2AE207BB7C0A}"/>
              </a:ext>
            </a:extLst>
          </p:cNvPr>
          <p:cNvSpPr txBox="1"/>
          <p:nvPr/>
        </p:nvSpPr>
        <p:spPr>
          <a:xfrm>
            <a:off x="405882" y="1152330"/>
            <a:ext cx="10860832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（一）內文未引用而列入參考文獻中。 </a:t>
            </a:r>
            <a:endParaRPr lang="en-US" altLang="zh-TW" sz="2400" cap="all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（二）內文引用（有依規定註明出處）未於「陸、參考文獻」段中註明出處者。</a:t>
            </a:r>
            <a:endParaRPr lang="en-US" altLang="zh-TW" sz="2400" cap="all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801688" indent="-801688"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zh-TW" altLang="en-US" sz="24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（三）內文引用來源註明錯誤或不存在。</a:t>
            </a:r>
            <a:endParaRPr lang="en-US" altLang="zh-TW" sz="2400" cap="all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91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DFC54-7936-407D-937D-B0BB256E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96" y="415212"/>
            <a:ext cx="10396882" cy="7976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四、有以下情形之一者視為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疑似抄襲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3F5303-5344-41D3-AB27-638F9ABC56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3196" y="1212827"/>
            <a:ext cx="10199604" cy="1912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（一）內文引用他人資料，未註明出處。</a:t>
            </a:r>
            <a:endParaRPr lang="en-US" altLang="zh-TW" sz="3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165225" indent="-1165225">
              <a:buNone/>
            </a:pPr>
            <a:r>
              <a:rPr lang="zh-TW" altLang="en-US" sz="32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（二）內文引用本人已於校外出版、公開或獲獎資料，未註明出處。</a:t>
            </a:r>
            <a:endParaRPr lang="en-US" altLang="zh-TW" sz="32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382F88-936E-4F7F-AE8C-4E91850C3EC6}"/>
              </a:ext>
            </a:extLst>
          </p:cNvPr>
          <p:cNvSpPr txBox="1"/>
          <p:nvPr/>
        </p:nvSpPr>
        <p:spPr>
          <a:xfrm>
            <a:off x="903514" y="3321698"/>
            <a:ext cx="10069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經查證屬實者，另將通知學校，並於</a:t>
            </a:r>
            <a:r>
              <a:rPr lang="zh-TW" altLang="en-US" sz="3200" b="1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下個梯次停權一次</a:t>
            </a:r>
            <a:r>
              <a:rPr lang="zh-TW" altLang="en-US" sz="32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，若累積二次則</a:t>
            </a:r>
            <a:r>
              <a:rPr lang="zh-TW" altLang="en-US" sz="3200" b="1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永久停權</a:t>
            </a:r>
            <a:r>
              <a:rPr lang="zh-TW" altLang="en-US" sz="3200" cap="all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。作品若得獎則取消資格，追回獎狀。</a:t>
            </a:r>
          </a:p>
        </p:txBody>
      </p:sp>
    </p:spTree>
    <p:extLst>
      <p:ext uri="{BB962C8B-B14F-4D97-AF65-F5344CB8AC3E}">
        <p14:creationId xmlns:p14="http://schemas.microsoft.com/office/powerpoint/2010/main" val="37821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F71B3-A9A5-4AE2-A2EA-DC4FD274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58" y="2337318"/>
            <a:ext cx="8613708" cy="3193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引註及參考文獻</a:t>
            </a:r>
            <a:br>
              <a:rPr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格式範例</a:t>
            </a:r>
          </a:p>
        </p:txBody>
      </p:sp>
    </p:spTree>
    <p:extLst>
      <p:ext uri="{BB962C8B-B14F-4D97-AF65-F5344CB8AC3E}">
        <p14:creationId xmlns:p14="http://schemas.microsoft.com/office/powerpoint/2010/main" val="34936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57173-47A9-4302-9320-12089589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80" y="275253"/>
            <a:ext cx="10396882" cy="6391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引註格式：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77F8D2-E143-4E15-A60C-4204A10DCC12}"/>
              </a:ext>
            </a:extLst>
          </p:cNvPr>
          <p:cNvSpPr txBox="1"/>
          <p:nvPr/>
        </p:nvSpPr>
        <p:spPr>
          <a:xfrm>
            <a:off x="776931" y="1082351"/>
            <a:ext cx="1014833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在內文中確實有提及、參考引用之資料，一律採用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（姓名，年代）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或　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姓名（年代） 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的引註格式。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cap="all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不使用   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註一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註二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頁下註（</a:t>
            </a:r>
            <a:r>
              <a:rPr lang="en-US" altLang="zh-TW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footnote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方式書寫。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間接（改寫）引用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：亦必須註明出處，但不必加「」引號、亦不用粗體。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圖表引用：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若圖表係引用，均須於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圖表下方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註明資料來源，並於「陸、參考文獻」段列出。資料來源書寫方式與「陸、參考文獻」同。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圖表之編號及標題均置於</a:t>
            </a:r>
            <a:r>
              <a:rPr lang="zh-TW" altLang="en-US" sz="24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圖表上方置左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若圖表非引用，資料來源請註明研究者自行繪製（拍攝、製作</a:t>
            </a:r>
            <a:r>
              <a:rPr lang="en-US" altLang="zh-TW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…</a:t>
            </a:r>
            <a:r>
              <a:rPr lang="zh-TW" altLang="en-US" sz="24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）。</a:t>
            </a:r>
            <a:endParaRPr lang="en-US" altLang="zh-TW" sz="24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5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3D230-972A-4E83-AB0B-E78CAA25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0" y="450164"/>
            <a:ext cx="10396882" cy="7137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引註格式舉例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C17ABA-F5F3-4531-88FA-D023FCC698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807060"/>
            <a:ext cx="10394707" cy="4831739"/>
          </a:xfrm>
        </p:spPr>
        <p:txBody>
          <a:bodyPr>
            <a:noAutofit/>
          </a:bodyPr>
          <a:lstStyle/>
          <a:p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個人資料引用：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中文文獻：姓名（出版或發表年代）或（姓名，出版或發表年代）。如：吳清山（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2001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）指出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；或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（吳清山，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2001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 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英文文獻：姓氏（出版或發表年代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 （姓氏，出版或發表年代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如：</a:t>
            </a:r>
            <a:r>
              <a:rPr lang="en-US" altLang="zh-TW" sz="2200" cap="none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Porter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(2001)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指出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；或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 (</a:t>
            </a:r>
            <a:r>
              <a:rPr lang="en-US" altLang="zh-TW" sz="2200" cap="none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Porter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2001)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9138" indent="0">
              <a:buNone/>
            </a:pP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、張清濱（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2005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）指出「</a:t>
            </a:r>
            <a:r>
              <a:rPr lang="zh-TW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教育視導乃是教育行政人員藉由視察與輔導的歷程， 督促學校貫徹教育政策與措施。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 </a:t>
            </a:r>
            <a:endParaRPr lang="en-US" altLang="zh-TW" sz="2200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19138" indent="0">
              <a:buNone/>
            </a:pP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、教育選擇權的定義為：「</a:t>
            </a:r>
            <a:r>
              <a:rPr lang="zh-TW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基於受教者之需求與福祉，進而選擇對其最適當教育的權利。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」（秦夢群，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2013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 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3D230-972A-4E83-AB0B-E78CAA25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17" y="505409"/>
            <a:ext cx="10396882" cy="7137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引註格式舉例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C17ABA-F5F3-4531-88FA-D023FCC698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807060"/>
            <a:ext cx="10394707" cy="4831739"/>
          </a:xfrm>
        </p:spPr>
        <p:txBody>
          <a:bodyPr>
            <a:noAutofit/>
          </a:bodyPr>
          <a:lstStyle/>
          <a:p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作者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人以上只列出第一位，其他作者以「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」、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al.”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呈現。 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作者為機構或團體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無簡稱：須列出全稱，例：教育部（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或（教育部，</a:t>
            </a:r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 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2200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有簡稱：第一次引用列全稱，並於全稱後用方括號帶出簡稱，後續引用則列簡稱即可，但在「陸、參考文獻」中仍須列出全稱。</a:t>
            </a:r>
            <a:endParaRPr lang="en-US" altLang="zh-TW" sz="2200" dirty="0">
              <a:solidFill>
                <a:schemeClr val="accent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57400" lvl="1" indent="-1600200">
              <a:buNone/>
            </a:pP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例： 第一次引用：衛生福利部疾病管制署（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疾管署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）指出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；或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（衛生福利部疾病管制署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疾管署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 </a:t>
            </a:r>
            <a:endParaRPr lang="en-US" altLang="zh-TW" sz="2200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第二次引用：疾管署（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）指出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；或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（疾管署，</a:t>
            </a:r>
            <a:r>
              <a:rPr lang="en-US" altLang="zh-TW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31884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63FAD4-3F72-4708-8993-D612AE38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13" y="331237"/>
            <a:ext cx="10396882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圖表引用：若圖表係引用，均須於圖表下方註明資料來源，並於「陸、參考文獻」段列出。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C5806F-E39F-4F61-A0A0-3C82915C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7" y="1623160"/>
            <a:ext cx="9772637" cy="35410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0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5B7F953-AB4F-4F83-A9FD-C12C133207CE}"/>
              </a:ext>
            </a:extLst>
          </p:cNvPr>
          <p:cNvSpPr txBox="1"/>
          <p:nvPr/>
        </p:nvSpPr>
        <p:spPr>
          <a:xfrm>
            <a:off x="289250" y="251927"/>
            <a:ext cx="405881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D633E4D-D01A-4FEB-892A-70F62BF3C985}"/>
              </a:ext>
            </a:extLst>
          </p:cNvPr>
          <p:cNvSpPr txBox="1"/>
          <p:nvPr/>
        </p:nvSpPr>
        <p:spPr>
          <a:xfrm>
            <a:off x="1194317" y="1131525"/>
            <a:ext cx="9032033" cy="24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在正文中</a:t>
            </a:r>
            <a:r>
              <a:rPr lang="zh-TW" altLang="en-US" sz="36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確實有參考引用</a:t>
            </a:r>
            <a:r>
              <a:rPr lang="zh-TW" altLang="en-US" sz="3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的文獻</a:t>
            </a:r>
            <a:r>
              <a:rPr lang="zh-TW" altLang="en-US" sz="36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均須</a:t>
            </a:r>
            <a:r>
              <a:rPr lang="zh-TW" altLang="en-US" sz="3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列入「陸、參考文獻」；</a:t>
            </a:r>
            <a:endParaRPr lang="en-US" altLang="zh-TW" sz="3600" cap="all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未參考引用者</a:t>
            </a:r>
            <a:r>
              <a:rPr lang="zh-TW" altLang="en-US" sz="3600" cap="all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不得</a:t>
            </a:r>
            <a:r>
              <a:rPr lang="zh-TW" altLang="en-US" sz="3600" cap="all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列入。</a:t>
            </a:r>
          </a:p>
        </p:txBody>
      </p:sp>
    </p:spTree>
    <p:extLst>
      <p:ext uri="{BB962C8B-B14F-4D97-AF65-F5344CB8AC3E}">
        <p14:creationId xmlns:p14="http://schemas.microsoft.com/office/powerpoint/2010/main" val="33467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1F1FCF7-4CE5-4897-8C0E-99BD0BA66CB3}"/>
              </a:ext>
            </a:extLst>
          </p:cNvPr>
          <p:cNvSpPr txBox="1"/>
          <p:nvPr/>
        </p:nvSpPr>
        <p:spPr>
          <a:xfrm>
            <a:off x="289250" y="251927"/>
            <a:ext cx="535577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參考文獻格式：書籍類</a:t>
            </a: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DEB841BD-5BFA-4EAD-BCDA-94917AFF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89" y="1045819"/>
            <a:ext cx="8645687" cy="513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CB1CD2B-6187-4035-82F7-F7C262CBCB51}"/>
              </a:ext>
            </a:extLst>
          </p:cNvPr>
          <p:cNvSpPr txBox="1"/>
          <p:nvPr/>
        </p:nvSpPr>
        <p:spPr>
          <a:xfrm>
            <a:off x="270589" y="180687"/>
            <a:ext cx="535577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參考文獻格式：書籍類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1C333B43-D3BD-4C70-8A87-81B0709F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37" y="827018"/>
            <a:ext cx="9493776" cy="389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E58F0EFD-225F-4AB1-9EF8-7D6E06CB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7" y="5001629"/>
            <a:ext cx="9493776" cy="147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47A247-F229-BA49-F634-0E288336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9828"/>
            <a:ext cx="10058400" cy="9450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使用者註冊驗證信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B14DCDC-CB83-B6A1-C6C5-6364294F4509}"/>
              </a:ext>
            </a:extLst>
          </p:cNvPr>
          <p:cNvSpPr/>
          <p:nvPr/>
        </p:nvSpPr>
        <p:spPr>
          <a:xfrm>
            <a:off x="793724" y="3847322"/>
            <a:ext cx="485191" cy="1679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9B6401D-D1B1-733D-77A2-8178D053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24" y="1933308"/>
            <a:ext cx="10370195" cy="4163929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3B418D12-9A93-A6F5-97DE-772FBE9B9080}"/>
              </a:ext>
            </a:extLst>
          </p:cNvPr>
          <p:cNvSpPr/>
          <p:nvPr/>
        </p:nvSpPr>
        <p:spPr>
          <a:xfrm>
            <a:off x="6839339" y="5747524"/>
            <a:ext cx="4737310" cy="678155"/>
          </a:xfrm>
          <a:prstGeom prst="wedgeRoundRectCallout">
            <a:avLst>
              <a:gd name="adj1" fmla="val -35721"/>
              <a:gd name="adj2" fmla="val -14800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回覆驗證信後，即完成註冊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3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7860">
        <p159:morph option="byObject"/>
      </p:transition>
    </mc:Choice>
    <mc:Fallback xmlns="">
      <p:transition spd="slow" advTm="78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9CFC745-DE14-4152-A1A9-80416B90022C}"/>
              </a:ext>
            </a:extLst>
          </p:cNvPr>
          <p:cNvSpPr txBox="1"/>
          <p:nvPr/>
        </p:nvSpPr>
        <p:spPr>
          <a:xfrm>
            <a:off x="270589" y="180687"/>
            <a:ext cx="535577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 期刊論文類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E69F16-F314-4B5F-9F56-C693E1C2D02B}"/>
              </a:ext>
            </a:extLst>
          </p:cNvPr>
          <p:cNvSpPr txBox="1"/>
          <p:nvPr/>
        </p:nvSpPr>
        <p:spPr>
          <a:xfrm>
            <a:off x="578497" y="3122178"/>
            <a:ext cx="10095724" cy="1708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中文格式：作者（出版年）。論文篇名。期刊名，卷（期），起訖頁碼。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ea"/>
                <a:ea typeface="+mj-ea"/>
              </a:rPr>
              <a:t> 範例：</a:t>
            </a:r>
          </a:p>
          <a:p>
            <a:pPr marL="719138" indent="-719138">
              <a:spcAft>
                <a:spcPts val="600"/>
              </a:spcAft>
            </a:pPr>
            <a:r>
              <a:rPr lang="zh-TW" altLang="en-US" dirty="0">
                <a:latin typeface="+mj-ea"/>
                <a:ea typeface="+mj-ea"/>
              </a:rPr>
              <a:t>（１）林生傳（</a:t>
            </a:r>
            <a:r>
              <a:rPr lang="en-US" altLang="zh-TW" dirty="0">
                <a:latin typeface="+mj-ea"/>
                <a:ea typeface="+mj-ea"/>
              </a:rPr>
              <a:t>1994</a:t>
            </a:r>
            <a:r>
              <a:rPr lang="zh-TW" altLang="en-US" dirty="0">
                <a:latin typeface="+mj-ea"/>
                <a:ea typeface="+mj-ea"/>
              </a:rPr>
              <a:t>）。實習教師的困擾問題與輔導之研究。教育學刊，</a:t>
            </a:r>
            <a:r>
              <a:rPr lang="en-US" altLang="zh-TW" dirty="0">
                <a:latin typeface="+mj-ea"/>
                <a:ea typeface="+mj-ea"/>
              </a:rPr>
              <a:t>10</a:t>
            </a:r>
            <a:r>
              <a:rPr lang="zh-TW" altLang="en-US" dirty="0">
                <a:latin typeface="+mj-ea"/>
                <a:ea typeface="+mj-ea"/>
              </a:rPr>
              <a:t>， </a:t>
            </a:r>
            <a:r>
              <a:rPr lang="en-US" altLang="zh-TW" dirty="0">
                <a:latin typeface="+mj-ea"/>
                <a:ea typeface="+mj-ea"/>
              </a:rPr>
              <a:t>33-103</a:t>
            </a:r>
            <a:r>
              <a:rPr lang="zh-TW" altLang="en-US" dirty="0">
                <a:latin typeface="+mj-ea"/>
                <a:ea typeface="+mj-ea"/>
              </a:rPr>
              <a:t>。</a:t>
            </a:r>
            <a:endParaRPr lang="en-US" altLang="zh-TW" dirty="0">
              <a:latin typeface="+mj-ea"/>
              <a:ea typeface="+mj-ea"/>
            </a:endParaRPr>
          </a:p>
          <a:p>
            <a:pPr marL="719138" indent="-719138">
              <a:spcAft>
                <a:spcPts val="600"/>
              </a:spcAft>
            </a:pPr>
            <a:r>
              <a:rPr lang="zh-TW" altLang="en-US" dirty="0">
                <a:latin typeface="+mj-ea"/>
                <a:ea typeface="+mj-ea"/>
              </a:rPr>
              <a:t>（２）吳裕益、張酒雄、張玉茹（</a:t>
            </a:r>
            <a:r>
              <a:rPr lang="en-US" altLang="zh-TW" dirty="0">
                <a:latin typeface="+mj-ea"/>
                <a:ea typeface="+mj-ea"/>
              </a:rPr>
              <a:t>1998</a:t>
            </a:r>
            <a:r>
              <a:rPr lang="zh-TW" altLang="en-US" dirty="0">
                <a:latin typeface="+mj-ea"/>
                <a:ea typeface="+mj-ea"/>
              </a:rPr>
              <a:t>）。國中學生英語學習成就測驗的編製、分析、與常模建立。測驗年刊，</a:t>
            </a:r>
            <a:r>
              <a:rPr lang="en-US" altLang="zh-TW" dirty="0">
                <a:latin typeface="+mj-ea"/>
                <a:ea typeface="+mj-ea"/>
              </a:rPr>
              <a:t>45</a:t>
            </a:r>
            <a:r>
              <a:rPr lang="zh-TW" altLang="en-US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2</a:t>
            </a:r>
            <a:r>
              <a:rPr lang="zh-TW" altLang="en-US" dirty="0">
                <a:latin typeface="+mj-ea"/>
                <a:ea typeface="+mj-ea"/>
              </a:rPr>
              <a:t>），</a:t>
            </a:r>
            <a:r>
              <a:rPr lang="en-US" altLang="zh-TW" dirty="0">
                <a:latin typeface="+mj-ea"/>
                <a:ea typeface="+mj-ea"/>
              </a:rPr>
              <a:t>109-134</a:t>
            </a:r>
            <a:r>
              <a:rPr lang="zh-TW" altLang="en-US" dirty="0">
                <a:latin typeface="+mj-ea"/>
                <a:ea typeface="+mj-ea"/>
              </a:rPr>
              <a:t>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A44ACDE-2082-4829-875C-55B738DC778D}"/>
              </a:ext>
            </a:extLst>
          </p:cNvPr>
          <p:cNvSpPr txBox="1"/>
          <p:nvPr/>
        </p:nvSpPr>
        <p:spPr>
          <a:xfrm>
            <a:off x="578497" y="935608"/>
            <a:ext cx="10095724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</a:rPr>
              <a:t>期刊論文類卷期之寫法如下：</a:t>
            </a:r>
          </a:p>
          <a:p>
            <a:pPr marL="719138" indent="-719138"/>
            <a:r>
              <a:rPr lang="zh-TW" altLang="en-US" dirty="0"/>
              <a:t>（１）中文：有卷、期之分的中文期刊，卷數用粗體字，期數加圓括弧但不用粗體字；沒有卷、期之分的，則將期數用粗體字。</a:t>
            </a:r>
          </a:p>
          <a:p>
            <a:pPr marL="719138" indent="-719138"/>
            <a:r>
              <a:rPr lang="zh-TW" altLang="en-US" dirty="0"/>
              <a:t>（２）英文：有卷、期之分的英文期刊，卷數用斜體字，期數加圓括弧但不用斜體字；沒有卷、期之分的，則將期數用斜體字。</a:t>
            </a:r>
          </a:p>
        </p:txBody>
      </p:sp>
    </p:spTree>
    <p:extLst>
      <p:ext uri="{BB962C8B-B14F-4D97-AF65-F5344CB8AC3E}">
        <p14:creationId xmlns:p14="http://schemas.microsoft.com/office/powerpoint/2010/main" val="35559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1439828-9EE2-4D5E-8C18-DB6907AE0F85}"/>
              </a:ext>
            </a:extLst>
          </p:cNvPr>
          <p:cNvSpPr txBox="1"/>
          <p:nvPr/>
        </p:nvSpPr>
        <p:spPr>
          <a:xfrm>
            <a:off x="559834" y="827018"/>
            <a:ext cx="10524933" cy="22621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atin typeface="+mj-ea"/>
                <a:ea typeface="+mj-ea"/>
              </a:defRPr>
            </a:lvl1pPr>
          </a:lstStyle>
          <a:p>
            <a:pPr marL="1166813" indent="-1166813"/>
            <a:r>
              <a:rPr lang="zh-TW" altLang="en-US" dirty="0">
                <a:solidFill>
                  <a:srgbClr val="0070C0"/>
                </a:solidFill>
              </a:rPr>
              <a:t>英文格式：</a:t>
            </a:r>
            <a:r>
              <a:rPr lang="en-US" altLang="zh-TW" dirty="0">
                <a:solidFill>
                  <a:srgbClr val="0070C0"/>
                </a:solidFill>
              </a:rPr>
              <a:t>Author. (Date of publication). Title of article. </a:t>
            </a:r>
            <a:r>
              <a:rPr lang="en-US" altLang="zh-TW" i="1" dirty="0">
                <a:solidFill>
                  <a:srgbClr val="0070C0"/>
                </a:solidFill>
              </a:rPr>
              <a:t>Name of the Periodical</a:t>
            </a:r>
            <a:r>
              <a:rPr lang="en-US" altLang="zh-TW" dirty="0">
                <a:solidFill>
                  <a:srgbClr val="0070C0"/>
                </a:solidFill>
              </a:rPr>
              <a:t>,  </a:t>
            </a:r>
            <a:r>
              <a:rPr lang="en-US" altLang="zh-TW" i="1" dirty="0">
                <a:solidFill>
                  <a:srgbClr val="0070C0"/>
                </a:solidFill>
              </a:rPr>
              <a:t>Volume</a:t>
            </a:r>
            <a:r>
              <a:rPr lang="en-US" altLang="zh-TW" dirty="0">
                <a:solidFill>
                  <a:srgbClr val="0070C0"/>
                </a:solidFill>
              </a:rPr>
              <a:t>(Issue), Inclusive page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zh-TW" altLang="en-US" dirty="0"/>
              <a:t>範例：</a:t>
            </a:r>
          </a:p>
          <a:p>
            <a:pPr marL="541338" indent="-271463"/>
            <a:r>
              <a:rPr lang="en-US" altLang="zh-TW" dirty="0"/>
              <a:t>(1)</a:t>
            </a:r>
            <a:r>
              <a:rPr lang="en-US" altLang="zh-TW" dirty="0" err="1"/>
              <a:t>Paivio</a:t>
            </a:r>
            <a:r>
              <a:rPr lang="en-US" altLang="zh-TW" dirty="0"/>
              <a:t>, A. (1975). Perceptual comparisons through the mind, s eye. </a:t>
            </a:r>
            <a:r>
              <a:rPr lang="en-US" altLang="zh-TW" i="1" dirty="0"/>
              <a:t>Memory &amp;  Cognition</a:t>
            </a:r>
            <a:r>
              <a:rPr lang="en-US" altLang="zh-TW" dirty="0"/>
              <a:t>,</a:t>
            </a:r>
            <a:r>
              <a:rPr lang="en-US" altLang="zh-TW" i="1" dirty="0"/>
              <a:t>3</a:t>
            </a:r>
            <a:r>
              <a:rPr lang="en-US" altLang="zh-TW" dirty="0"/>
              <a:t>,635-647. </a:t>
            </a:r>
            <a:r>
              <a:rPr lang="zh-TW" altLang="en-US" dirty="0"/>
              <a:t>（只有一位作者，有期沒有卷</a:t>
            </a:r>
            <a:r>
              <a:rPr lang="en-US" altLang="zh-TW" dirty="0"/>
              <a:t>)</a:t>
            </a:r>
          </a:p>
          <a:p>
            <a:pPr marL="541338" indent="-271463"/>
            <a:r>
              <a:rPr lang="en-US" altLang="zh-TW" dirty="0"/>
              <a:t>(2)Becker, L. J., &amp; Seligman, C. (1981). Welcome to the energy crisis.  </a:t>
            </a:r>
            <a:r>
              <a:rPr lang="en-US" altLang="zh-TW" i="1" dirty="0"/>
              <a:t>Journal of Social Issues</a:t>
            </a:r>
            <a:r>
              <a:rPr lang="en-US" altLang="zh-TW" dirty="0"/>
              <a:t>, </a:t>
            </a:r>
            <a:r>
              <a:rPr lang="en-US" altLang="zh-TW" i="1" dirty="0"/>
              <a:t>37</a:t>
            </a:r>
            <a:r>
              <a:rPr lang="en-US" altLang="zh-TW" dirty="0"/>
              <a:t>(2),1-7. </a:t>
            </a:r>
            <a:r>
              <a:rPr lang="zh-TW" altLang="en-US" dirty="0"/>
              <a:t>（二位作者，有卷有期）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B8CDAC-38F5-442D-B02F-5602974A2D7B}"/>
              </a:ext>
            </a:extLst>
          </p:cNvPr>
          <p:cNvSpPr txBox="1"/>
          <p:nvPr/>
        </p:nvSpPr>
        <p:spPr>
          <a:xfrm>
            <a:off x="270589" y="180687"/>
            <a:ext cx="535577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 期刊論文類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9D3AFE-A2E1-4C80-8E2D-6396D4DEE4DB}"/>
              </a:ext>
            </a:extLst>
          </p:cNvPr>
          <p:cNvSpPr txBox="1"/>
          <p:nvPr/>
        </p:nvSpPr>
        <p:spPr>
          <a:xfrm>
            <a:off x="559834" y="3442996"/>
            <a:ext cx="10524933" cy="1985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1166813" indent="-1166813">
              <a:spcAft>
                <a:spcPts val="600"/>
              </a:spcAft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>
                <a:solidFill>
                  <a:srgbClr val="0070C0"/>
                </a:solidFill>
              </a:rPr>
              <a:t>電子期刊格式：作者（出版年月日）。文章名稱。</a:t>
            </a:r>
            <a:r>
              <a:rPr lang="zh-TW" altLang="en-US" b="1" dirty="0">
                <a:solidFill>
                  <a:srgbClr val="0070C0"/>
                </a:solidFill>
              </a:rPr>
              <a:t>期刊名稱，卷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期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，頁碼。網址（可用短網址）</a:t>
            </a:r>
            <a:endParaRPr lang="en-US" altLang="zh-TW" dirty="0">
              <a:solidFill>
                <a:srgbClr val="0070C0"/>
              </a:solidFill>
            </a:endParaRPr>
          </a:p>
          <a:p>
            <a:pPr marL="447675" indent="-447675">
              <a:buFont typeface="Arial" panose="020B0604020202020204" pitchFamily="34" charset="0"/>
              <a:buChar char="•"/>
            </a:pPr>
            <a:r>
              <a:rPr lang="zh-TW" altLang="en-US" dirty="0"/>
              <a:t>範例：</a:t>
            </a:r>
          </a:p>
          <a:p>
            <a:pPr marL="1884363" indent="-1884363"/>
            <a:r>
              <a:rPr lang="zh-TW" altLang="en-US" dirty="0"/>
              <a:t> （１）中文範例： 林基興（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日）。老化面面觀專輯。</a:t>
            </a:r>
            <a:r>
              <a:rPr lang="zh-TW" altLang="en-US" b="1" dirty="0"/>
              <a:t>科學月刊</a:t>
            </a:r>
            <a:r>
              <a:rPr lang="zh-TW" altLang="en-US" dirty="0"/>
              <a:t>，</a:t>
            </a:r>
            <a:r>
              <a:rPr lang="en-US" altLang="zh-TW" b="1" dirty="0"/>
              <a:t>402</a:t>
            </a:r>
            <a:r>
              <a:rPr lang="zh-TW" altLang="en-US" dirty="0"/>
              <a:t>，</a:t>
            </a:r>
            <a:r>
              <a:rPr lang="en-US" altLang="zh-TW" dirty="0"/>
              <a:t>472-473</a:t>
            </a:r>
            <a:r>
              <a:rPr lang="zh-TW" altLang="en-US" dirty="0"/>
              <a:t>。</a:t>
            </a:r>
            <a:r>
              <a:rPr lang="en-US" altLang="zh-TW" dirty="0">
                <a:hlinkClick r:id="rId2"/>
              </a:rPr>
              <a:t>http://www.scimonth.com.tw/catalog.php?arid=436</a:t>
            </a:r>
            <a:endParaRPr lang="en-US" altLang="zh-TW" dirty="0"/>
          </a:p>
          <a:p>
            <a:pPr marL="1884363" indent="-1884363"/>
            <a:r>
              <a:rPr lang="en-US" altLang="zh-TW" dirty="0"/>
              <a:t> </a:t>
            </a:r>
            <a:r>
              <a:rPr lang="zh-TW" altLang="en-US" dirty="0"/>
              <a:t>（２）英文範例：</a:t>
            </a:r>
            <a:r>
              <a:rPr lang="en-US" altLang="zh-TW" dirty="0" err="1"/>
              <a:t>Zehr</a:t>
            </a:r>
            <a:r>
              <a:rPr lang="en-US" altLang="zh-TW" dirty="0"/>
              <a:t>, M. A. (1977, October 13). Teaching the teachers</a:t>
            </a:r>
            <a:r>
              <a:rPr lang="en-US" altLang="zh-TW" i="1" dirty="0"/>
              <a:t>. Education Week</a:t>
            </a:r>
            <a:r>
              <a:rPr lang="en-US" altLang="zh-TW" dirty="0"/>
              <a:t>, </a:t>
            </a:r>
            <a:r>
              <a:rPr lang="en-US" altLang="zh-TW" i="1" dirty="0"/>
              <a:t>17</a:t>
            </a:r>
            <a:r>
              <a:rPr lang="en-US" altLang="zh-TW" dirty="0"/>
              <a:t>(11), 24-29. http://www.edweek.org/sreports/tc/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5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ED008698-66E2-4D6B-B2E2-6178AF3A9E65}"/>
              </a:ext>
            </a:extLst>
          </p:cNvPr>
          <p:cNvSpPr txBox="1"/>
          <p:nvPr/>
        </p:nvSpPr>
        <p:spPr>
          <a:xfrm>
            <a:off x="270589" y="180687"/>
            <a:ext cx="535577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參考文獻格式：文集論文類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8FB7EED-C1AF-25B9-F372-E373F8A6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1" y="1043205"/>
            <a:ext cx="10101686" cy="208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3D4E9B3-61F6-E906-9624-60446788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1" y="3344332"/>
            <a:ext cx="10173326" cy="208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1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F49ADD58-993F-4403-82C2-AFE325ED11BE}"/>
              </a:ext>
            </a:extLst>
          </p:cNvPr>
          <p:cNvSpPr txBox="1"/>
          <p:nvPr/>
        </p:nvSpPr>
        <p:spPr>
          <a:xfrm>
            <a:off x="326572" y="255332"/>
            <a:ext cx="688599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參考文獻格式：博（碩）士論文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3616710-ACD0-4493-89E1-72AE2678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1" y="1129188"/>
            <a:ext cx="9679362" cy="1495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E1E959F0-08CB-4EA0-AAC5-CE797EB5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31" y="3180413"/>
            <a:ext cx="9679362" cy="194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5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07C4BF4-C476-4EA2-B9B7-630358F0C994}"/>
              </a:ext>
            </a:extLst>
          </p:cNvPr>
          <p:cNvSpPr txBox="1"/>
          <p:nvPr/>
        </p:nvSpPr>
        <p:spPr>
          <a:xfrm>
            <a:off x="326572" y="255332"/>
            <a:ext cx="688599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參考文獻格式：報紙文章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3E56A63-DC1F-47F6-B349-2BA0C78E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79" y="1132748"/>
            <a:ext cx="9622360" cy="110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6AF4BD9E-C813-466F-A2E9-D65BF3CB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77" y="2471947"/>
            <a:ext cx="9620254" cy="168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2067A7F-E0F1-2E63-DEA2-93B19E7FF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78" y="4392817"/>
            <a:ext cx="9620253" cy="101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7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CB6D105-EB70-471D-9C4F-D146E0C79B74}"/>
              </a:ext>
            </a:extLst>
          </p:cNvPr>
          <p:cNvSpPr txBox="1"/>
          <p:nvPr/>
        </p:nvSpPr>
        <p:spPr>
          <a:xfrm>
            <a:off x="326572" y="255332"/>
            <a:ext cx="688599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參考文獻格式：法規資料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98BE5F-7420-4C74-8FDD-90EED7E0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8" y="1182019"/>
            <a:ext cx="9812809" cy="174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2B8C8F2-6D80-4860-A87D-EEB82FC105C4}"/>
              </a:ext>
            </a:extLst>
          </p:cNvPr>
          <p:cNvSpPr txBox="1"/>
          <p:nvPr/>
        </p:nvSpPr>
        <p:spPr>
          <a:xfrm>
            <a:off x="326572" y="255332"/>
            <a:ext cx="688599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/>
              <a:t>參考文獻格式：網路相關資源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923FC6-66C2-410F-8BBA-03AA2CF06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55" y="1168555"/>
            <a:ext cx="9934375" cy="157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43F31823-7B9B-40C8-98BC-465628EFE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6" y="2881377"/>
            <a:ext cx="9934376" cy="137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23D68B7-21EB-41BD-9EAA-E8DD3D671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4" t="7247" b="1"/>
          <a:stretch/>
        </p:blipFill>
        <p:spPr>
          <a:xfrm>
            <a:off x="1048256" y="4540208"/>
            <a:ext cx="9934376" cy="88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5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3B48A73D-09E7-41D8-88BD-698375116279}"/>
              </a:ext>
            </a:extLst>
          </p:cNvPr>
          <p:cNvSpPr txBox="1"/>
          <p:nvPr/>
        </p:nvSpPr>
        <p:spPr>
          <a:xfrm>
            <a:off x="326572" y="255332"/>
            <a:ext cx="688599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cap="all" baseline="0"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/>
              <a:t>參考文獻格式：其他網路相關資源</a:t>
            </a:r>
            <a:endParaRPr lang="zh-TW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DA469C5-7C8C-41AD-92B9-315B03E6DEB4}"/>
              </a:ext>
            </a:extLst>
          </p:cNvPr>
          <p:cNvSpPr txBox="1"/>
          <p:nvPr/>
        </p:nvSpPr>
        <p:spPr>
          <a:xfrm>
            <a:off x="648479" y="1028058"/>
            <a:ext cx="10669554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(1)  YouTube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：名稱（登載年月日）。標題［影片］。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YouTube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。網址（可用短網址）</a:t>
            </a:r>
          </a:p>
          <a:p>
            <a:pPr marL="719138" indent="-35401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latin typeface="+mj-ea"/>
                <a:ea typeface="+mj-ea"/>
              </a:rPr>
              <a:t>TED</a:t>
            </a:r>
            <a:r>
              <a:rPr lang="zh-TW" altLang="en-US" dirty="0">
                <a:latin typeface="+mj-ea"/>
                <a:ea typeface="+mj-ea"/>
              </a:rPr>
              <a:t>（</a:t>
            </a:r>
            <a:r>
              <a:rPr lang="en-US" altLang="zh-TW" dirty="0">
                <a:latin typeface="+mj-ea"/>
                <a:ea typeface="+mj-ea"/>
              </a:rPr>
              <a:t>2012 </a:t>
            </a:r>
            <a:r>
              <a:rPr lang="zh-TW" altLang="en-US" dirty="0">
                <a:latin typeface="+mj-ea"/>
                <a:ea typeface="+mj-ea"/>
              </a:rPr>
              <a:t>年 </a:t>
            </a:r>
            <a:r>
              <a:rPr lang="en-US" altLang="zh-TW" dirty="0">
                <a:latin typeface="+mj-ea"/>
                <a:ea typeface="+mj-ea"/>
              </a:rPr>
              <a:t>12 </a:t>
            </a:r>
            <a:r>
              <a:rPr lang="zh-TW" altLang="en-US" dirty="0">
                <a:latin typeface="+mj-ea"/>
                <a:ea typeface="+mj-ea"/>
              </a:rPr>
              <a:t>月 </a:t>
            </a:r>
            <a:r>
              <a:rPr lang="en-US" altLang="zh-TW" dirty="0">
                <a:latin typeface="+mj-ea"/>
                <a:ea typeface="+mj-ea"/>
              </a:rPr>
              <a:t>30 </a:t>
            </a:r>
            <a:r>
              <a:rPr lang="zh-TW" altLang="en-US" dirty="0">
                <a:latin typeface="+mj-ea"/>
                <a:ea typeface="+mj-ea"/>
              </a:rPr>
              <a:t>日）。蔣勳：留十八分鐘給自己［影片］。</a:t>
            </a:r>
            <a:r>
              <a:rPr lang="en-US" altLang="zh-TW" dirty="0">
                <a:latin typeface="+mj-ea"/>
                <a:ea typeface="+mj-ea"/>
              </a:rPr>
              <a:t>YouTube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en-US" altLang="zh-TW" dirty="0">
                <a:latin typeface="+mj-ea"/>
                <a:ea typeface="+mj-ea"/>
              </a:rPr>
              <a:t>https://www.youtube.com/watch?v=6i7RcP39NB0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</a:pP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(2)  Facebook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：名稱（登載年月日）。標題［影片∕相簿∕動態貼文∕圖片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…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等］。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Facebook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。網址（可用短網址）</a:t>
            </a:r>
          </a:p>
          <a:p>
            <a:pPr marL="719138" indent="-35401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ea"/>
                <a:ea typeface="+mj-ea"/>
              </a:rPr>
              <a:t> 中華民國行政院（</a:t>
            </a:r>
            <a:r>
              <a:rPr lang="en-US" altLang="zh-TW" dirty="0">
                <a:latin typeface="+mj-ea"/>
                <a:ea typeface="+mj-ea"/>
              </a:rPr>
              <a:t>2021 </a:t>
            </a:r>
            <a:r>
              <a:rPr lang="zh-TW" altLang="en-US" dirty="0">
                <a:latin typeface="+mj-ea"/>
                <a:ea typeface="+mj-ea"/>
              </a:rPr>
              <a:t>年 </a:t>
            </a:r>
            <a:r>
              <a:rPr lang="en-US" altLang="zh-TW" dirty="0">
                <a:latin typeface="+mj-ea"/>
                <a:ea typeface="+mj-ea"/>
              </a:rPr>
              <a:t>1 </a:t>
            </a:r>
            <a:r>
              <a:rPr lang="zh-TW" altLang="en-US" dirty="0">
                <a:latin typeface="+mj-ea"/>
                <a:ea typeface="+mj-ea"/>
              </a:rPr>
              <a:t>月 </a:t>
            </a:r>
            <a:r>
              <a:rPr lang="en-US" altLang="zh-TW" dirty="0">
                <a:latin typeface="+mj-ea"/>
                <a:ea typeface="+mj-ea"/>
              </a:rPr>
              <a:t>14 </a:t>
            </a:r>
            <a:r>
              <a:rPr lang="zh-TW" altLang="en-US" dirty="0">
                <a:latin typeface="+mj-ea"/>
                <a:ea typeface="+mj-ea"/>
              </a:rPr>
              <a:t>日）。防疫是長期抗戰，團結才能守住台灣［圖片］。</a:t>
            </a:r>
            <a:r>
              <a:rPr lang="en-US" altLang="zh-TW" dirty="0">
                <a:latin typeface="+mj-ea"/>
                <a:ea typeface="+mj-ea"/>
              </a:rPr>
              <a:t>Facebook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en-US" altLang="zh-TW" dirty="0">
                <a:latin typeface="+mj-ea"/>
                <a:ea typeface="+mj-ea"/>
              </a:rPr>
              <a:t>https://www.facebook.com/ey.gov.tw/photos/a.449506128410605/4105067726187742/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>(3)  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部落格：名稱（登載年月日）。文章標題［部落格文章］。網址（可用短網址）</a:t>
            </a:r>
          </a:p>
          <a:p>
            <a:pPr marL="719138" indent="-35401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+mj-ea"/>
                <a:ea typeface="+mj-ea"/>
              </a:rPr>
              <a:t>陳勇延（</a:t>
            </a:r>
            <a:r>
              <a:rPr lang="en-US" altLang="zh-TW" dirty="0">
                <a:latin typeface="+mj-ea"/>
                <a:ea typeface="+mj-ea"/>
              </a:rPr>
              <a:t>2019 </a:t>
            </a:r>
            <a:r>
              <a:rPr lang="zh-TW" altLang="en-US" dirty="0">
                <a:latin typeface="+mj-ea"/>
                <a:ea typeface="+mj-ea"/>
              </a:rPr>
              <a:t>年 </a:t>
            </a:r>
            <a:r>
              <a:rPr lang="en-US" altLang="zh-TW" dirty="0">
                <a:latin typeface="+mj-ea"/>
                <a:ea typeface="+mj-ea"/>
              </a:rPr>
              <a:t>12 </a:t>
            </a:r>
            <a:r>
              <a:rPr lang="zh-TW" altLang="en-US" dirty="0">
                <a:latin typeface="+mj-ea"/>
                <a:ea typeface="+mj-ea"/>
              </a:rPr>
              <a:t>月 </a:t>
            </a:r>
            <a:r>
              <a:rPr lang="en-US" altLang="zh-TW" dirty="0">
                <a:latin typeface="+mj-ea"/>
                <a:ea typeface="+mj-ea"/>
              </a:rPr>
              <a:t>5 </a:t>
            </a:r>
            <a:r>
              <a:rPr lang="zh-TW" altLang="en-US" dirty="0">
                <a:latin typeface="+mj-ea"/>
                <a:ea typeface="+mj-ea"/>
              </a:rPr>
              <a:t>日）。你的學習歷程是有序的故事或雜亂的堆積？［部落格文章］。</a:t>
            </a:r>
            <a:r>
              <a:rPr lang="en-US" altLang="zh-TW" dirty="0">
                <a:latin typeface="+mj-ea"/>
                <a:ea typeface="+mj-ea"/>
              </a:rPr>
              <a:t>http://yungyenchen.blogspot.com/2019/12/blog-post_5.html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780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0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1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2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3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4" name="Freeform: Shape 52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5" name="Rectangle 54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FA40E781-604D-4F53-8593-92A9B337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92" y="1213758"/>
            <a:ext cx="6093596" cy="4430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祝大家</a:t>
            </a:r>
            <a:br>
              <a:rPr lang="en-US" altLang="zh-TW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投稿成功</a:t>
            </a:r>
            <a:br>
              <a:rPr lang="en-US" altLang="zh-TW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榮獲佳績</a:t>
            </a:r>
          </a:p>
        </p:txBody>
      </p:sp>
    </p:spTree>
    <p:extLst>
      <p:ext uri="{BB962C8B-B14F-4D97-AF65-F5344CB8AC3E}">
        <p14:creationId xmlns:p14="http://schemas.microsoft.com/office/powerpoint/2010/main" val="4840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291EAA4-C4F9-4F23-94A8-871D32AB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7" y="0"/>
            <a:ext cx="7988742" cy="6858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會員登入</a:t>
            </a: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13BBF7C6-C29C-4C7B-81C0-92FEC9E372FB}"/>
              </a:ext>
            </a:extLst>
          </p:cNvPr>
          <p:cNvSpPr/>
          <p:nvPr/>
        </p:nvSpPr>
        <p:spPr>
          <a:xfrm>
            <a:off x="8028223" y="4766881"/>
            <a:ext cx="3962117" cy="1506682"/>
          </a:xfrm>
          <a:prstGeom prst="wedgeRoundRectCallout">
            <a:avLst>
              <a:gd name="adj1" fmla="val -63651"/>
              <a:gd name="adj2" fmla="val -1061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輸入會員帳號（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Email)</a:t>
            </a: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、密碼及驗證碼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按［登入］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45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4977">
        <p159:morph option="byObject"/>
      </p:transition>
    </mc:Choice>
    <mc:Fallback xmlns="">
      <p:transition spd="slow" advTm="4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992B0C-BBF2-49F1-A8B3-2A0482A41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473"/>
            <a:ext cx="12192000" cy="4387053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49F062A-E815-43E7-B6E9-F9CE29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2" y="254995"/>
            <a:ext cx="10396882" cy="65940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登入後結果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D1753C-D86E-190C-1513-40CAC779B337}"/>
              </a:ext>
            </a:extLst>
          </p:cNvPr>
          <p:cNvSpPr/>
          <p:nvPr/>
        </p:nvSpPr>
        <p:spPr>
          <a:xfrm>
            <a:off x="10581771" y="1408268"/>
            <a:ext cx="866898" cy="332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019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Tm="903">
        <p159:morph option="byObject"/>
      </p:transition>
    </mc:Choice>
    <mc:Fallback xmlns="">
      <p:transition spd="slow" advTm="90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05E2871-D7B7-4B60-B29D-DF7C28CC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737155"/>
            <a:ext cx="9099419" cy="34783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投稿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7197"/>
            <a:ext cx="12192001" cy="1320803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5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2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3|1.8|3.8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3.1|2.1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4016</TotalTime>
  <Words>3896</Words>
  <Application>Microsoft Office PowerPoint</Application>
  <PresentationFormat>寬螢幕</PresentationFormat>
  <Paragraphs>284</Paragraphs>
  <Slides>68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6" baseType="lpstr">
      <vt:lpstr>微軟正黑體</vt:lpstr>
      <vt:lpstr>新細明體</vt:lpstr>
      <vt:lpstr>Arial</vt:lpstr>
      <vt:lpstr>Calibri</vt:lpstr>
      <vt:lpstr>Impact</vt:lpstr>
      <vt:lpstr>Times New Roman</vt:lpstr>
      <vt:lpstr>Wingdings</vt:lpstr>
      <vt:lpstr>主要賽事</vt:lpstr>
      <vt:lpstr>中學生網站 小論文寫作比賽</vt:lpstr>
      <vt:lpstr>參賽流程</vt:lpstr>
      <vt:lpstr>註冊及登入</vt:lpstr>
      <vt:lpstr>註冊及登入中學生網站</vt:lpstr>
      <vt:lpstr>註冊帳號</vt:lpstr>
      <vt:lpstr>使用者註冊驗證信</vt:lpstr>
      <vt:lpstr>會員登入</vt:lpstr>
      <vt:lpstr>登入後結果</vt:lpstr>
      <vt:lpstr>投稿</vt:lpstr>
      <vt:lpstr>上傳作品(一)</vt:lpstr>
      <vt:lpstr>上傳作品(二)</vt:lpstr>
      <vt:lpstr>PowerPoint 簡報</vt:lpstr>
      <vt:lpstr>參加比賽</vt:lpstr>
      <vt:lpstr>參加比賽</vt:lpstr>
      <vt:lpstr>已完成參加比賽</vt:lpstr>
      <vt:lpstr>取消參賽</vt:lpstr>
      <vt:lpstr>投稿規則</vt:lpstr>
      <vt:lpstr>PowerPoint 簡報</vt:lpstr>
      <vt:lpstr>五、個人或小組參賽皆可，惟小組成員需同校同年級(可不同班)，且最多3人為一小組。</vt:lpstr>
      <vt:lpstr>七、小論文寫作旨在培養學生思辨及正確運用資料之能力，故請不以任何ai工具生成之內容。</vt:lpstr>
      <vt:lpstr>注意事項</vt:lpstr>
      <vt:lpstr>PowerPoint 簡報</vt:lpstr>
      <vt:lpstr>論文格式要點</vt:lpstr>
      <vt:lpstr>壹、篇幅規定 【未按照此規定之作品，予以淘汰】 </vt:lpstr>
      <vt:lpstr>貳、版面規定 【未按照此規定之作品，總分扣1分】 </vt:lpstr>
      <vt:lpstr>二、版面編排</vt:lpstr>
      <vt:lpstr>參、格式說明</vt:lpstr>
      <vt:lpstr>附錄</vt:lpstr>
      <vt:lpstr>PowerPoint 簡報</vt:lpstr>
      <vt:lpstr>PowerPoint 簡報</vt:lpstr>
      <vt:lpstr>PowerPoint 簡報</vt:lpstr>
      <vt:lpstr>PowerPoint 簡報</vt:lpstr>
      <vt:lpstr>什麼是「網路相關資源」?</vt:lpstr>
      <vt:lpstr>什麼是「網路相關資源」?</vt:lpstr>
      <vt:lpstr>什麼是「網路相關資源」?</vt:lpstr>
      <vt:lpstr>評審要點</vt:lpstr>
      <vt:lpstr>PowerPoint 簡報</vt:lpstr>
      <vt:lpstr>PowerPoint 簡報</vt:lpstr>
      <vt:lpstr>PowerPoint 簡報</vt:lpstr>
      <vt:lpstr>二、以下情形【予以淘汰】</vt:lpstr>
      <vt:lpstr>PowerPoint 簡報</vt:lpstr>
      <vt:lpstr>PowerPoint 簡報</vt:lpstr>
      <vt:lpstr>PowerPoint 簡報</vt:lpstr>
      <vt:lpstr>PowerPoint 簡報</vt:lpstr>
      <vt:lpstr>三、參考文獻及論文格式評分： 【扣 1 分項目】</vt:lpstr>
      <vt:lpstr>PowerPoint 簡報</vt:lpstr>
      <vt:lpstr>PowerPoint 簡報</vt:lpstr>
      <vt:lpstr>PowerPoint 簡報</vt:lpstr>
      <vt:lpstr>PowerPoint 簡報</vt:lpstr>
      <vt:lpstr>三、參考文獻及論文格式評分： 【扣 4 分項目】</vt:lpstr>
      <vt:lpstr>四、有以下情形之一者視為【疑似抄襲】：</vt:lpstr>
      <vt:lpstr>引註及參考文獻 格式範例</vt:lpstr>
      <vt:lpstr>引註格式：</vt:lpstr>
      <vt:lpstr>引註格式舉例</vt:lpstr>
      <vt:lpstr>引註格式舉例</vt:lpstr>
      <vt:lpstr>圖表引用：若圖表係引用，均須於圖表下方註明資料來源，並於「陸、參考文獻」段列出。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祝大家 投稿成功 榮獲佳績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中學生網站 小論文寫作比賽</dc:title>
  <dc:creator>粦輝 吳</dc:creator>
  <cp:lastModifiedBy>user</cp:lastModifiedBy>
  <cp:revision>73</cp:revision>
  <dcterms:created xsi:type="dcterms:W3CDTF">2019-10-02T10:16:17Z</dcterms:created>
  <dcterms:modified xsi:type="dcterms:W3CDTF">2024-09-12T08:14:45Z</dcterms:modified>
</cp:coreProperties>
</file>